
<file path=[Content_Types].xml><?xml version="1.0" encoding="utf-8"?>
<Types xmlns="http://schemas.openxmlformats.org/package/2006/content-types">
  <Default Extension="xml" ContentType="application/xml"/>
  <Default Extension="svg" ContentType="image/svg+xml"/>
  <Default Extension="jpeg" ContentType="image/jpeg"/>
  <Default Extension="jpg" ContentType="image/jpeg"/>
  <Default Extension="tiff" ContentType="image/tiff"/>
  <Default Extension="mp4" ContentType="video/unknown"/>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52"/>
  </p:notesMasterIdLst>
  <p:sldIdLst>
    <p:sldId id="256" r:id="rId2"/>
    <p:sldId id="307" r:id="rId3"/>
    <p:sldId id="306" r:id="rId4"/>
    <p:sldId id="309" r:id="rId5"/>
    <p:sldId id="440" r:id="rId6"/>
    <p:sldId id="324" r:id="rId7"/>
    <p:sldId id="310" r:id="rId8"/>
    <p:sldId id="311" r:id="rId9"/>
    <p:sldId id="386" r:id="rId10"/>
    <p:sldId id="381" r:id="rId11"/>
    <p:sldId id="312" r:id="rId12"/>
    <p:sldId id="387" r:id="rId13"/>
    <p:sldId id="428" r:id="rId14"/>
    <p:sldId id="429" r:id="rId15"/>
    <p:sldId id="315" r:id="rId16"/>
    <p:sldId id="316" r:id="rId17"/>
    <p:sldId id="443" r:id="rId18"/>
    <p:sldId id="430" r:id="rId19"/>
    <p:sldId id="313" r:id="rId20"/>
    <p:sldId id="373" r:id="rId21"/>
    <p:sldId id="383" r:id="rId22"/>
    <p:sldId id="374" r:id="rId23"/>
    <p:sldId id="323" r:id="rId24"/>
    <p:sldId id="314" r:id="rId25"/>
    <p:sldId id="444" r:id="rId26"/>
    <p:sldId id="382" r:id="rId27"/>
    <p:sldId id="375" r:id="rId28"/>
    <p:sldId id="377" r:id="rId29"/>
    <p:sldId id="359" r:id="rId30"/>
    <p:sldId id="435" r:id="rId31"/>
    <p:sldId id="436" r:id="rId32"/>
    <p:sldId id="437" r:id="rId33"/>
    <p:sldId id="438" r:id="rId34"/>
    <p:sldId id="379" r:id="rId35"/>
    <p:sldId id="325" r:id="rId36"/>
    <p:sldId id="384" r:id="rId37"/>
    <p:sldId id="385" r:id="rId38"/>
    <p:sldId id="388" r:id="rId39"/>
    <p:sldId id="319" r:id="rId40"/>
    <p:sldId id="426" r:id="rId41"/>
    <p:sldId id="372" r:id="rId42"/>
    <p:sldId id="394" r:id="rId43"/>
    <p:sldId id="427" r:id="rId44"/>
    <p:sldId id="320" r:id="rId45"/>
    <p:sldId id="424" r:id="rId46"/>
    <p:sldId id="439" r:id="rId47"/>
    <p:sldId id="360" r:id="rId48"/>
    <p:sldId id="321" r:id="rId49"/>
    <p:sldId id="380" r:id="rId50"/>
    <p:sldId id="442" r:id="rId5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43"/>
    <p:restoredTop sz="79133" autoAdjust="0"/>
  </p:normalViewPr>
  <p:slideViewPr>
    <p:cSldViewPr snapToGrid="0" snapToObjects="1">
      <p:cViewPr varScale="1">
        <p:scale>
          <a:sx n="55" d="100"/>
          <a:sy n="55" d="100"/>
        </p:scale>
        <p:origin x="-224" y="-11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notesMaster" Target="notesMasters/notesMaster1.xml"/><Relationship Id="rId53" Type="http://schemas.openxmlformats.org/officeDocument/2006/relationships/printerSettings" Target="printerSettings/printerSettings1.bin"/><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7507CD-6586-4F1F-ABD8-DFD38CD7CDB6}" type="datetimeFigureOut">
              <a:rPr lang="de-DE" smtClean="0"/>
              <a:t>23.02.23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A14A25-3113-419F-98E7-B12B871AB6B2}" type="slidenum">
              <a:rPr lang="de-DE" smtClean="0"/>
              <a:t>‹Nr.›</a:t>
            </a:fld>
            <a:endParaRPr lang="de-DE"/>
          </a:p>
        </p:txBody>
      </p:sp>
    </p:spTree>
    <p:extLst>
      <p:ext uri="{BB962C8B-B14F-4D97-AF65-F5344CB8AC3E}">
        <p14:creationId xmlns:p14="http://schemas.microsoft.com/office/powerpoint/2010/main" val="2792096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i="1" u="sng" dirty="0"/>
              <a:t>Begrüßung</a:t>
            </a:r>
          </a:p>
          <a:p>
            <a:r>
              <a:rPr lang="de-DE" dirty="0"/>
              <a:t>Vorstellen, Hallo NAME </a:t>
            </a:r>
            <a:r>
              <a:rPr lang="de-DE" i="1" dirty="0"/>
              <a:t>Du anbieten und auf das Schreiben von Namensschildern in den Gruppenphasen verweisen</a:t>
            </a:r>
            <a:r>
              <a:rPr lang="de-DE" dirty="0"/>
              <a:t>	</a:t>
            </a:r>
          </a:p>
          <a:p>
            <a:r>
              <a:rPr lang="de-DE" dirty="0"/>
              <a:t>Thema heute: </a:t>
            </a:r>
          </a:p>
          <a:p>
            <a:endParaRPr lang="de-DE" dirty="0"/>
          </a:p>
          <a:p>
            <a:endParaRPr lang="de-DE" dirty="0"/>
          </a:p>
          <a:p>
            <a:r>
              <a:rPr lang="de-DE" i="1" u="sng" dirty="0"/>
              <a:t>Organisatorisches</a:t>
            </a:r>
            <a:r>
              <a:rPr lang="de-DE" dirty="0"/>
              <a:t>: </a:t>
            </a:r>
          </a:p>
          <a:p>
            <a:endParaRPr lang="de-DE" dirty="0"/>
          </a:p>
          <a:p>
            <a:pPr marL="171450" indent="-171450">
              <a:buFont typeface="Arial" panose="020B0604020202020204" pitchFamily="34" charset="0"/>
              <a:buChar char="•"/>
            </a:pPr>
            <a:r>
              <a:rPr lang="de-DE" b="1" dirty="0"/>
              <a:t>Anwesenheitsliste und Fotos zur Dokumentation des Projekttages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Projekttag  Erasmus+ -&gt; </a:t>
            </a:r>
            <a:r>
              <a:rPr lang="de-DE" b="1" dirty="0"/>
              <a:t>Teilnehmer*innenliste</a:t>
            </a:r>
            <a:r>
              <a:rPr lang="de-DE" dirty="0"/>
              <a:t> als Bestätigung der Teilnahme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Sind </a:t>
            </a:r>
            <a:r>
              <a:rPr lang="de-DE" b="1" dirty="0"/>
              <a:t>Foto</a:t>
            </a:r>
            <a:r>
              <a:rPr lang="de-DE" dirty="0"/>
              <a:t>s okay? – Wir machen nur Großaufnahmen von der Arbeit, keine spezifischen Personen (Unter 18).</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1" dirty="0" err="1"/>
              <a:t>Hygenekonzept</a:t>
            </a:r>
            <a:r>
              <a:rPr lang="de-DE" dirty="0"/>
              <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Ggf. Fenster gekippt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Lüften in den Pausen + </a:t>
            </a:r>
            <a:r>
              <a:rPr lang="de-DE" i="1" dirty="0"/>
              <a:t>Wenn jemand das Bedürfnis hat und möchte, dass gelüftet wird einfach Bescheid sagen!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i="1" dirty="0"/>
              <a:t>Abstand halten! Maske auf! Später Gruppenarbeiten in gleichen Gruppen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i="1"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i="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i="0" dirty="0"/>
              <a:t>Kurze Vorstellung von uns EUROSOC#DIGITAL und Erasmus+ Programm</a:t>
            </a:r>
            <a:endParaRPr lang="de-DE" dirty="0"/>
          </a:p>
        </p:txBody>
      </p:sp>
      <p:sp>
        <p:nvSpPr>
          <p:cNvPr id="4" name="Foliennummernplatzhalter 3"/>
          <p:cNvSpPr>
            <a:spLocks noGrp="1"/>
          </p:cNvSpPr>
          <p:nvPr>
            <p:ph type="sldNum" sz="quarter" idx="5"/>
          </p:nvPr>
        </p:nvSpPr>
        <p:spPr/>
        <p:txBody>
          <a:bodyPr/>
          <a:lstStyle/>
          <a:p>
            <a:fld id="{2FA14A25-3113-419F-98E7-B12B871AB6B2}" type="slidenum">
              <a:rPr lang="de-DE" smtClean="0"/>
              <a:t>1</a:t>
            </a:fld>
            <a:endParaRPr lang="de-DE"/>
          </a:p>
        </p:txBody>
      </p:sp>
    </p:spTree>
    <p:extLst>
      <p:ext uri="{BB962C8B-B14F-4D97-AF65-F5344CB8AC3E}">
        <p14:creationId xmlns:p14="http://schemas.microsoft.com/office/powerpoint/2010/main" val="14822045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FA14A25-3113-419F-98E7-B12B871AB6B2}" type="slidenum">
              <a:rPr lang="de-DE" smtClean="0"/>
              <a:t>10</a:t>
            </a:fld>
            <a:endParaRPr lang="de-DE"/>
          </a:p>
        </p:txBody>
      </p:sp>
    </p:spTree>
    <p:extLst>
      <p:ext uri="{BB962C8B-B14F-4D97-AF65-F5344CB8AC3E}">
        <p14:creationId xmlns:p14="http://schemas.microsoft.com/office/powerpoint/2010/main" val="36904115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Barack Obama </a:t>
            </a:r>
            <a:r>
              <a:rPr lang="de-DE" dirty="0"/>
              <a:t>(*1961, geboren in Honolulu), ist ein Politiker der demokratischen Partei und der 44. Präsident der USA, dessen Amtszeiten von 2009 – 2017 andauerten. Er erfährt nach wie vor viel öffentliche Beliebtheit und ist seit Ende seiner Amtszeit u.a. als Autor tätig.</a:t>
            </a:r>
          </a:p>
        </p:txBody>
      </p:sp>
      <p:sp>
        <p:nvSpPr>
          <p:cNvPr id="4" name="Foliennummernplatzhalter 3"/>
          <p:cNvSpPr>
            <a:spLocks noGrp="1"/>
          </p:cNvSpPr>
          <p:nvPr>
            <p:ph type="sldNum" sz="quarter" idx="5"/>
          </p:nvPr>
        </p:nvSpPr>
        <p:spPr/>
        <p:txBody>
          <a:bodyPr/>
          <a:lstStyle/>
          <a:p>
            <a:fld id="{3C84FE90-C7B4-4124-BBA9-9197CB09352F}" type="slidenum">
              <a:rPr lang="de-DE" smtClean="0"/>
              <a:t>13</a:t>
            </a:fld>
            <a:endParaRPr lang="de-DE"/>
          </a:p>
        </p:txBody>
      </p:sp>
    </p:spTree>
    <p:extLst>
      <p:ext uri="{BB962C8B-B14F-4D97-AF65-F5344CB8AC3E}">
        <p14:creationId xmlns:p14="http://schemas.microsoft.com/office/powerpoint/2010/main" val="27474140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Greta Thunberg </a:t>
            </a:r>
            <a:r>
              <a:rPr lang="de-DE" dirty="0"/>
              <a:t>(*2003, geboren in Stockholm) ist eine schwedische Klimaschutzaktivistin, die aufgrund ihres Einsatzes für den Planeten mit dem alternativen Nobelpreis ausgezeichnet wurde und weltweite Berühmtheit erlangte. Die Bewegung </a:t>
            </a:r>
            <a:r>
              <a:rPr lang="de-DE" dirty="0" err="1"/>
              <a:t>Fridays</a:t>
            </a:r>
            <a:r>
              <a:rPr lang="de-DE" dirty="0"/>
              <a:t> </a:t>
            </a:r>
            <a:r>
              <a:rPr lang="de-DE" dirty="0" err="1"/>
              <a:t>for</a:t>
            </a:r>
            <a:r>
              <a:rPr lang="de-DE" dirty="0"/>
              <a:t> Future wurde von ihr gegründet.</a:t>
            </a:r>
          </a:p>
        </p:txBody>
      </p:sp>
      <p:sp>
        <p:nvSpPr>
          <p:cNvPr id="4" name="Foliennummernplatzhalter 3"/>
          <p:cNvSpPr>
            <a:spLocks noGrp="1"/>
          </p:cNvSpPr>
          <p:nvPr>
            <p:ph type="sldNum" sz="quarter" idx="5"/>
          </p:nvPr>
        </p:nvSpPr>
        <p:spPr/>
        <p:txBody>
          <a:bodyPr/>
          <a:lstStyle/>
          <a:p>
            <a:fld id="{3C84FE90-C7B4-4124-BBA9-9197CB09352F}" type="slidenum">
              <a:rPr lang="de-DE" smtClean="0"/>
              <a:t>14</a:t>
            </a:fld>
            <a:endParaRPr lang="de-DE"/>
          </a:p>
        </p:txBody>
      </p:sp>
    </p:spTree>
    <p:extLst>
      <p:ext uri="{BB962C8B-B14F-4D97-AF65-F5344CB8AC3E}">
        <p14:creationId xmlns:p14="http://schemas.microsoft.com/office/powerpoint/2010/main" val="556719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Evelyn Beatrice Hall </a:t>
            </a:r>
            <a:r>
              <a:rPr lang="de-DE" dirty="0"/>
              <a:t>(*1868 in </a:t>
            </a:r>
            <a:r>
              <a:rPr lang="de-DE" dirty="0" err="1"/>
              <a:t>Shooter’s</a:t>
            </a:r>
            <a:r>
              <a:rPr lang="de-DE" dirty="0"/>
              <a:t> Hill, † 1956) war eine englische Schriftstellerin. Sie ist besonders für ihre biografischen Werke über Voltaire bekannt. Das eben genannte Zitat wird deshalb oft fälschlicherweise Voltaire zugeschrieben, obwohl es von ihr stammt.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Zulassen von Meinungsverschiedenheiten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Pluralität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Sich sogar stark machen, dass andere ihre „andere“ Meinung sagen dürfen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Recht auf freie Meinungsäußerung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5"/>
          </p:nvPr>
        </p:nvSpPr>
        <p:spPr/>
        <p:txBody>
          <a:bodyPr/>
          <a:lstStyle/>
          <a:p>
            <a:fld id="{3C84FE90-C7B4-4124-BBA9-9197CB09352F}" type="slidenum">
              <a:rPr lang="de-DE" smtClean="0"/>
              <a:t>15</a:t>
            </a:fld>
            <a:endParaRPr lang="de-DE"/>
          </a:p>
        </p:txBody>
      </p:sp>
    </p:spTree>
    <p:extLst>
      <p:ext uri="{BB962C8B-B14F-4D97-AF65-F5344CB8AC3E}">
        <p14:creationId xmlns:p14="http://schemas.microsoft.com/office/powerpoint/2010/main" val="35550853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Jeannine </a:t>
            </a:r>
            <a:r>
              <a:rPr lang="de-DE" sz="1200" kern="1200" dirty="0" err="1">
                <a:solidFill>
                  <a:schemeClr val="tx1"/>
                </a:solidFill>
                <a:effectLst/>
                <a:latin typeface="+mn-lt"/>
                <a:ea typeface="+mn-ea"/>
                <a:cs typeface="+mn-cs"/>
              </a:rPr>
              <a:t>Luczak</a:t>
            </a:r>
            <a:r>
              <a:rPr lang="de-DE" sz="1200" kern="1200" dirty="0">
                <a:solidFill>
                  <a:schemeClr val="tx1"/>
                </a:solidFill>
                <a:effectLst/>
                <a:latin typeface="+mn-lt"/>
                <a:ea typeface="+mn-ea"/>
                <a:cs typeface="+mn-cs"/>
              </a:rPr>
              <a:t>-Wild (*1938, geboren in Basel), arbeitete als Übersetzerin und Literaturwissenschaftlerin. Bekannt sind vor allem ihre Veröffentlichungen über den polnischen Modernismus und den polnischen Dichter Cyprian </a:t>
            </a:r>
            <a:r>
              <a:rPr lang="de-DE" sz="1200" kern="1200" dirty="0" err="1">
                <a:solidFill>
                  <a:schemeClr val="tx1"/>
                </a:solidFill>
                <a:effectLst/>
                <a:latin typeface="+mn-lt"/>
                <a:ea typeface="+mn-ea"/>
                <a:cs typeface="+mn-cs"/>
              </a:rPr>
              <a:t>Norwid</a:t>
            </a:r>
            <a:r>
              <a:rPr lang="de-DE"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5"/>
          </p:nvPr>
        </p:nvSpPr>
        <p:spPr/>
        <p:txBody>
          <a:bodyPr/>
          <a:lstStyle/>
          <a:p>
            <a:fld id="{3C84FE90-C7B4-4124-BBA9-9197CB09352F}" type="slidenum">
              <a:rPr lang="de-DE" smtClean="0"/>
              <a:t>16</a:t>
            </a:fld>
            <a:endParaRPr lang="de-DE"/>
          </a:p>
        </p:txBody>
      </p:sp>
    </p:spTree>
    <p:extLst>
      <p:ext uri="{BB962C8B-B14F-4D97-AF65-F5344CB8AC3E}">
        <p14:creationId xmlns:p14="http://schemas.microsoft.com/office/powerpoint/2010/main" val="34968806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Weitere Fragen: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Wie könnte es weiterentwickelt werden? Was für Variationen gibt es? Wie könnte das Zitat ins Gegenteil gewandelt werden?</a:t>
            </a:r>
          </a:p>
          <a:p>
            <a:endParaRPr lang="de-DE" dirty="0"/>
          </a:p>
        </p:txBody>
      </p:sp>
      <p:sp>
        <p:nvSpPr>
          <p:cNvPr id="4" name="Foliennummernplatzhalter 3"/>
          <p:cNvSpPr>
            <a:spLocks noGrp="1"/>
          </p:cNvSpPr>
          <p:nvPr>
            <p:ph type="sldNum" sz="quarter" idx="5"/>
          </p:nvPr>
        </p:nvSpPr>
        <p:spPr/>
        <p:txBody>
          <a:bodyPr/>
          <a:lstStyle/>
          <a:p>
            <a:fld id="{2FA14A25-3113-419F-98E7-B12B871AB6B2}" type="slidenum">
              <a:rPr lang="de-DE" smtClean="0"/>
              <a:t>17</a:t>
            </a:fld>
            <a:endParaRPr lang="de-DE"/>
          </a:p>
        </p:txBody>
      </p:sp>
    </p:spTree>
    <p:extLst>
      <p:ext uri="{BB962C8B-B14F-4D97-AF65-F5344CB8AC3E}">
        <p14:creationId xmlns:p14="http://schemas.microsoft.com/office/powerpoint/2010/main" val="16866251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FA14A25-3113-419F-98E7-B12B871AB6B2}" type="slidenum">
              <a:rPr lang="de-DE" smtClean="0"/>
              <a:t>18</a:t>
            </a:fld>
            <a:endParaRPr lang="de-DE"/>
          </a:p>
        </p:txBody>
      </p:sp>
    </p:spTree>
    <p:extLst>
      <p:ext uri="{BB962C8B-B14F-4D97-AF65-F5344CB8AC3E}">
        <p14:creationId xmlns:p14="http://schemas.microsoft.com/office/powerpoint/2010/main" val="25559774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FA14A25-3113-419F-98E7-B12B871AB6B2}" type="slidenum">
              <a:rPr lang="de-DE" smtClean="0"/>
              <a:t>20</a:t>
            </a:fld>
            <a:endParaRPr lang="de-DE"/>
          </a:p>
        </p:txBody>
      </p:sp>
    </p:spTree>
    <p:extLst>
      <p:ext uri="{BB962C8B-B14F-4D97-AF65-F5344CB8AC3E}">
        <p14:creationId xmlns:p14="http://schemas.microsoft.com/office/powerpoint/2010/main" val="13516610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FA14A25-3113-419F-98E7-B12B871AB6B2}" type="slidenum">
              <a:rPr lang="de-DE" smtClean="0"/>
              <a:t>21</a:t>
            </a:fld>
            <a:endParaRPr lang="de-DE"/>
          </a:p>
        </p:txBody>
      </p:sp>
    </p:spTree>
    <p:extLst>
      <p:ext uri="{BB962C8B-B14F-4D97-AF65-F5344CB8AC3E}">
        <p14:creationId xmlns:p14="http://schemas.microsoft.com/office/powerpoint/2010/main" val="23959654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FA14A25-3113-419F-98E7-B12B871AB6B2}" type="slidenum">
              <a:rPr lang="de-DE" smtClean="0"/>
              <a:t>22</a:t>
            </a:fld>
            <a:endParaRPr lang="de-DE"/>
          </a:p>
        </p:txBody>
      </p:sp>
    </p:spTree>
    <p:extLst>
      <p:ext uri="{BB962C8B-B14F-4D97-AF65-F5344CB8AC3E}">
        <p14:creationId xmlns:p14="http://schemas.microsoft.com/office/powerpoint/2010/main" val="2546493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i="1" dirty="0"/>
              <a:t>Vorstellung</a:t>
            </a:r>
          </a:p>
          <a:p>
            <a:r>
              <a:rPr lang="de-DE" dirty="0"/>
              <a:t>Eigene Vorstellung</a:t>
            </a:r>
          </a:p>
          <a:p>
            <a:r>
              <a:rPr lang="de-DE" dirty="0"/>
              <a:t>Vorstellung von E#D</a:t>
            </a:r>
          </a:p>
          <a:p>
            <a:r>
              <a:rPr lang="de-DE" b="1" dirty="0"/>
              <a:t>Verstehen uns als unabhängige Denkwerkstatt, Spezialisierung auf Bildungs- und Beratungskonzepte für:</a:t>
            </a:r>
          </a:p>
          <a:p>
            <a:pPr marL="171450" indent="-171450">
              <a:buFont typeface="Arial" panose="020B0604020202020204" pitchFamily="34" charset="0"/>
              <a:buChar char="•"/>
            </a:pPr>
            <a:r>
              <a:rPr lang="de-DE" b="1" dirty="0"/>
              <a:t>Politikfelder von EU-Politik </a:t>
            </a:r>
            <a:r>
              <a:rPr lang="de-DE" dirty="0"/>
              <a:t>wie GAP, Kohäsionspolitik</a:t>
            </a:r>
          </a:p>
          <a:p>
            <a:pPr marL="171450" indent="-171450">
              <a:buFont typeface="Arial" panose="020B0604020202020204" pitchFamily="34" charset="0"/>
              <a:buChar char="•"/>
            </a:pPr>
            <a:r>
              <a:rPr lang="de-DE" b="1" dirty="0"/>
              <a:t>Relevante zukunftsgerichtete Politikfe</a:t>
            </a:r>
            <a:r>
              <a:rPr lang="de-DE" dirty="0"/>
              <a:t>lder wie nachhaltige Entwicklung, Energiepolitik, Klimapolitik, neue Technologien</a:t>
            </a:r>
          </a:p>
          <a:p>
            <a:endParaRPr lang="de-DE" dirty="0"/>
          </a:p>
        </p:txBody>
      </p:sp>
      <p:sp>
        <p:nvSpPr>
          <p:cNvPr id="4" name="Foliennummernplatzhalter 3"/>
          <p:cNvSpPr>
            <a:spLocks noGrp="1"/>
          </p:cNvSpPr>
          <p:nvPr>
            <p:ph type="sldNum" sz="quarter" idx="5"/>
          </p:nvPr>
        </p:nvSpPr>
        <p:spPr/>
        <p:txBody>
          <a:bodyPr/>
          <a:lstStyle/>
          <a:p>
            <a:fld id="{541E9CB7-253A-8640-8681-74B6F60605FB}" type="slidenum">
              <a:rPr lang="de-DE" smtClean="0"/>
              <a:t>2</a:t>
            </a:fld>
            <a:endParaRPr lang="de-DE"/>
          </a:p>
        </p:txBody>
      </p:sp>
    </p:spTree>
    <p:extLst>
      <p:ext uri="{BB962C8B-B14F-4D97-AF65-F5344CB8AC3E}">
        <p14:creationId xmlns:p14="http://schemas.microsoft.com/office/powerpoint/2010/main" val="23245533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Zunächst einmal klären, was “lokal“ in diesem Zusammenhang bedeutet: vor Ort. </a:t>
            </a:r>
          </a:p>
          <a:p>
            <a:endParaRPr lang="de-DE" dirty="0"/>
          </a:p>
          <a:p>
            <a:r>
              <a:rPr lang="de-DE" dirty="0"/>
              <a:t>Frage an die Großgruppe: Was sind Themen, für die ihr euch einsetzen / engagieren würdet? Es vielleicht auch schon tut? - Beispiele sammeln. </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Wir wollen uns in der folgenden Übung anschauen, welche Möglichkeiten ihr habt, euch Gehör für eure Themen zu verschaffen, ihr euch dafür einsetzen könnt. </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Es werden Kleingruppen gebildet, die jeweils eine Aufgabenstellung bearbeiten sollen. (Themen 1-3 jeweils 2x ausdrucken und verdeckt ziehen lassen. </a:t>
            </a:r>
          </a:p>
          <a:p>
            <a:endParaRPr lang="de-DE" dirty="0"/>
          </a:p>
        </p:txBody>
      </p:sp>
      <p:sp>
        <p:nvSpPr>
          <p:cNvPr id="4" name="Foliennummernplatzhalter 3"/>
          <p:cNvSpPr>
            <a:spLocks noGrp="1"/>
          </p:cNvSpPr>
          <p:nvPr>
            <p:ph type="sldNum" sz="quarter" idx="5"/>
          </p:nvPr>
        </p:nvSpPr>
        <p:spPr/>
        <p:txBody>
          <a:bodyPr/>
          <a:lstStyle/>
          <a:p>
            <a:fld id="{2FA14A25-3113-419F-98E7-B12B871AB6B2}" type="slidenum">
              <a:rPr lang="de-DE" smtClean="0"/>
              <a:t>24</a:t>
            </a:fld>
            <a:endParaRPr lang="de-DE"/>
          </a:p>
        </p:txBody>
      </p:sp>
    </p:spTree>
    <p:extLst>
      <p:ext uri="{BB962C8B-B14F-4D97-AF65-F5344CB8AC3E}">
        <p14:creationId xmlns:p14="http://schemas.microsoft.com/office/powerpoint/2010/main" val="30599093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Zunächst einmal klären, was “lokal“ in diesem Zusammenhang bedeutet: vor Ort. </a:t>
            </a:r>
          </a:p>
          <a:p>
            <a:endParaRPr lang="de-DE" dirty="0"/>
          </a:p>
          <a:p>
            <a:r>
              <a:rPr lang="de-DE" dirty="0"/>
              <a:t>Frage an die Großgruppe: </a:t>
            </a:r>
            <a:r>
              <a:rPr lang="de-DE" i="1" dirty="0"/>
              <a:t>Was sind Themen, für die ihr euch einsetzen / engagieren würdet</a:t>
            </a:r>
            <a:r>
              <a:rPr lang="de-DE" dirty="0"/>
              <a:t>? Es vielleicht auch schon tut? - Beispiele sammeln. </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Wir wollen uns in der folgenden Übung anschauen, welche Möglichkeiten ihr habt, euch Gehör für eure Themen zu verschaffen, ihr euch dafür einsetzen könnt.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Es werden Kleingruppen gebildet, die jeweils eine Aufgabenstellung bearbeiten sollen. </a:t>
            </a:r>
            <a:endParaRPr lang="de-DE" dirty="0"/>
          </a:p>
          <a:p>
            <a:endParaRPr lang="de-DE" dirty="0"/>
          </a:p>
        </p:txBody>
      </p:sp>
      <p:sp>
        <p:nvSpPr>
          <p:cNvPr id="4" name="Foliennummernplatzhalter 3"/>
          <p:cNvSpPr>
            <a:spLocks noGrp="1"/>
          </p:cNvSpPr>
          <p:nvPr>
            <p:ph type="sldNum" sz="quarter" idx="5"/>
          </p:nvPr>
        </p:nvSpPr>
        <p:spPr/>
        <p:txBody>
          <a:bodyPr/>
          <a:lstStyle/>
          <a:p>
            <a:fld id="{2FA14A25-3113-419F-98E7-B12B871AB6B2}" type="slidenum">
              <a:rPr lang="de-DE" smtClean="0"/>
              <a:t>25</a:t>
            </a:fld>
            <a:endParaRPr lang="de-DE"/>
          </a:p>
        </p:txBody>
      </p:sp>
    </p:spTree>
    <p:extLst>
      <p:ext uri="{BB962C8B-B14F-4D97-AF65-F5344CB8AC3E}">
        <p14:creationId xmlns:p14="http://schemas.microsoft.com/office/powerpoint/2010/main" val="33874785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Wir wollen uns in der folgenden Übung anschauen, welche Möglichkeiten ihr habt, euch Gehör für eure Themen zu verschaffen, ihr euch dafür einsetzen könnt. </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Es werden Kleingruppen gebildet, die jeweils eine Aufgabenstellung bearbeiten sollen. (Themen 1-3 jeweils 2x ausdrucken und verdeckt ziehen lassen. </a:t>
            </a:r>
          </a:p>
          <a:p>
            <a:endParaRPr lang="de-DE" dirty="0"/>
          </a:p>
        </p:txBody>
      </p:sp>
      <p:sp>
        <p:nvSpPr>
          <p:cNvPr id="4" name="Foliennummernplatzhalter 3"/>
          <p:cNvSpPr>
            <a:spLocks noGrp="1"/>
          </p:cNvSpPr>
          <p:nvPr>
            <p:ph type="sldNum" sz="quarter" idx="5"/>
          </p:nvPr>
        </p:nvSpPr>
        <p:spPr/>
        <p:txBody>
          <a:bodyPr/>
          <a:lstStyle/>
          <a:p>
            <a:fld id="{2FA14A25-3113-419F-98E7-B12B871AB6B2}" type="slidenum">
              <a:rPr lang="de-DE" smtClean="0"/>
              <a:t>27</a:t>
            </a:fld>
            <a:endParaRPr lang="de-DE"/>
          </a:p>
        </p:txBody>
      </p:sp>
    </p:spTree>
    <p:extLst>
      <p:ext uri="{BB962C8B-B14F-4D97-AF65-F5344CB8AC3E}">
        <p14:creationId xmlns:p14="http://schemas.microsoft.com/office/powerpoint/2010/main" val="12252043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
        <p:nvSpPr>
          <p:cNvPr id="4" name="Foliennummernplatzhalter 3"/>
          <p:cNvSpPr>
            <a:spLocks noGrp="1"/>
          </p:cNvSpPr>
          <p:nvPr>
            <p:ph type="sldNum" sz="quarter" idx="5"/>
          </p:nvPr>
        </p:nvSpPr>
        <p:spPr/>
        <p:txBody>
          <a:bodyPr/>
          <a:lstStyle/>
          <a:p>
            <a:fld id="{2FA14A25-3113-419F-98E7-B12B871AB6B2}" type="slidenum">
              <a:rPr lang="de-DE" smtClean="0"/>
              <a:t>28</a:t>
            </a:fld>
            <a:endParaRPr lang="de-DE"/>
          </a:p>
        </p:txBody>
      </p:sp>
    </p:spTree>
    <p:extLst>
      <p:ext uri="{BB962C8B-B14F-4D97-AF65-F5344CB8AC3E}">
        <p14:creationId xmlns:p14="http://schemas.microsoft.com/office/powerpoint/2010/main" val="15942348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Vorgesehene Zeit: 10 min</a:t>
            </a:r>
          </a:p>
        </p:txBody>
      </p:sp>
      <p:sp>
        <p:nvSpPr>
          <p:cNvPr id="4" name="Foliennummernplatzhalter 3"/>
          <p:cNvSpPr>
            <a:spLocks noGrp="1"/>
          </p:cNvSpPr>
          <p:nvPr>
            <p:ph type="sldNum" sz="quarter" idx="5"/>
          </p:nvPr>
        </p:nvSpPr>
        <p:spPr/>
        <p:txBody>
          <a:bodyPr/>
          <a:lstStyle/>
          <a:p>
            <a:fld id="{541E9CB7-253A-8640-8681-74B6F60605FB}" type="slidenum">
              <a:rPr lang="de-DE" smtClean="0"/>
              <a:t>29</a:t>
            </a:fld>
            <a:endParaRPr lang="de-DE"/>
          </a:p>
        </p:txBody>
      </p:sp>
    </p:spTree>
    <p:extLst>
      <p:ext uri="{BB962C8B-B14F-4D97-AF65-F5344CB8AC3E}">
        <p14:creationId xmlns:p14="http://schemas.microsoft.com/office/powerpoint/2010/main" val="63888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u="sng" dirty="0">
                <a:solidFill>
                  <a:srgbClr val="FF0000"/>
                </a:solidFill>
                <a:highlight>
                  <a:srgbClr val="FFFF00"/>
                </a:highlight>
              </a:rPr>
              <a:t>Offizielle Vertretungsrollen und -Institutionen</a:t>
            </a:r>
            <a:r>
              <a:rPr lang="de-DE" u="sng" dirty="0">
                <a:solidFill>
                  <a:srgbClr val="FF0000"/>
                </a:solidFill>
              </a:rPr>
              <a:t>:</a:t>
            </a:r>
          </a:p>
          <a:p>
            <a:endParaRPr lang="de-DE" u="sng" dirty="0"/>
          </a:p>
          <a:p>
            <a:r>
              <a:rPr lang="de-DE" dirty="0"/>
              <a:t>• Klassensprecher*in</a:t>
            </a:r>
          </a:p>
          <a:p>
            <a:r>
              <a:rPr lang="de-DE" dirty="0"/>
              <a:t>• Schüler*</a:t>
            </a:r>
            <a:r>
              <a:rPr lang="de-DE" dirty="0" err="1"/>
              <a:t>innenvertretung</a:t>
            </a:r>
            <a:r>
              <a:rPr lang="de-DE" dirty="0"/>
              <a:t> (auch Schülermitverantwortung oder Schulparlament)</a:t>
            </a:r>
          </a:p>
          <a:p>
            <a:r>
              <a:rPr lang="de-DE" dirty="0"/>
              <a:t>• Schülersprecher*in der einzelnen Schule</a:t>
            </a:r>
          </a:p>
          <a:p>
            <a:r>
              <a:rPr lang="de-DE" dirty="0"/>
              <a:t>• Regionale/kommunale Schüler*</a:t>
            </a:r>
            <a:r>
              <a:rPr lang="de-DE" dirty="0" err="1"/>
              <a:t>innenvertretung</a:t>
            </a:r>
            <a:r>
              <a:rPr lang="de-DE" dirty="0"/>
              <a:t> (auch Bezirksschüler*</a:t>
            </a:r>
            <a:r>
              <a:rPr lang="de-DE" dirty="0" err="1"/>
              <a:t>innenvertretung</a:t>
            </a:r>
            <a:r>
              <a:rPr lang="de-DE" dirty="0"/>
              <a:t>)</a:t>
            </a:r>
          </a:p>
          <a:p>
            <a:r>
              <a:rPr lang="de-DE" dirty="0"/>
              <a:t>• Landesschüler*</a:t>
            </a:r>
            <a:r>
              <a:rPr lang="de-DE" dirty="0" err="1"/>
              <a:t>innenvertretung</a:t>
            </a:r>
            <a:r>
              <a:rPr lang="de-DE" dirty="0"/>
              <a:t> (LSV) oder Landesschüler*</a:t>
            </a:r>
            <a:r>
              <a:rPr lang="de-DE" dirty="0" err="1"/>
              <a:t>innenrat</a:t>
            </a:r>
            <a:r>
              <a:rPr lang="de-DE" dirty="0"/>
              <a:t> (LSR)</a:t>
            </a:r>
          </a:p>
          <a:p>
            <a:r>
              <a:rPr lang="de-DE" dirty="0"/>
              <a:t>• Bundesschülerkonferenz (BSK)</a:t>
            </a:r>
          </a:p>
          <a:p>
            <a:endParaRPr lang="de-DE" dirty="0"/>
          </a:p>
          <a:p>
            <a:r>
              <a:rPr lang="de-DE" u="sng" dirty="0"/>
              <a:t>Ziele und Anliegen der Vertretungen:</a:t>
            </a:r>
          </a:p>
          <a:p>
            <a:endParaRPr lang="de-DE" dirty="0"/>
          </a:p>
          <a:p>
            <a:r>
              <a:rPr lang="de-DE" dirty="0"/>
              <a:t>• </a:t>
            </a:r>
            <a:r>
              <a:rPr lang="de-DE" b="1" dirty="0"/>
              <a:t>Themen</a:t>
            </a:r>
            <a:r>
              <a:rPr lang="de-DE" dirty="0"/>
              <a:t>: Unterricht, das Miteinander, Konflikte mit den Lehrkräften, die Planung von Schulaktivitäten und Projekten, aber auch persönliche Angelegenheiten</a:t>
            </a:r>
          </a:p>
          <a:p>
            <a:r>
              <a:rPr lang="de-DE" dirty="0"/>
              <a:t>• </a:t>
            </a:r>
            <a:r>
              <a:rPr lang="de-DE" b="1" dirty="0"/>
              <a:t>Aufgabe</a:t>
            </a:r>
            <a:r>
              <a:rPr lang="de-DE" dirty="0"/>
              <a:t>: das Mitspracherecht der SchülerInnen umzusetzen und diese gegenüber der Schulleitung einzubringen</a:t>
            </a:r>
          </a:p>
          <a:p>
            <a:r>
              <a:rPr lang="de-DE" dirty="0"/>
              <a:t>• Die </a:t>
            </a:r>
            <a:r>
              <a:rPr lang="de-DE" b="1" dirty="0"/>
              <a:t>Landesschüler*</a:t>
            </a:r>
            <a:r>
              <a:rPr lang="de-DE" b="1" dirty="0" err="1"/>
              <a:t>innenvertretungen</a:t>
            </a:r>
            <a:r>
              <a:rPr lang="de-DE" b="1" dirty="0"/>
              <a:t> </a:t>
            </a:r>
            <a:r>
              <a:rPr lang="de-DE" dirty="0"/>
              <a:t>vertreten die Interessen gegenüber dem jeweiligen Schul- oder Bildungsministerium (Kultusministerium), den im Landtag vertretenen Parteien und anderen Organisationen.</a:t>
            </a:r>
          </a:p>
          <a:p>
            <a:r>
              <a:rPr lang="de-DE" dirty="0"/>
              <a:t>• Die </a:t>
            </a:r>
            <a:r>
              <a:rPr lang="de-DE" b="1" dirty="0"/>
              <a:t>BSK</a:t>
            </a:r>
            <a:r>
              <a:rPr lang="de-DE" dirty="0"/>
              <a:t> behandelt Angelegenheiten der Bildungspolitik von überregionaler Bedeutung.</a:t>
            </a:r>
          </a:p>
          <a:p>
            <a:endParaRPr lang="de-DE" dirty="0"/>
          </a:p>
          <a:p>
            <a:r>
              <a:rPr lang="de-DE" b="0" u="sng" dirty="0"/>
              <a:t>Vorgehensweisen:</a:t>
            </a:r>
          </a:p>
          <a:p>
            <a:endParaRPr lang="de-DE" dirty="0"/>
          </a:p>
          <a:p>
            <a:r>
              <a:rPr lang="de-DE" b="1" dirty="0"/>
              <a:t>Schulparlament/Schüler*</a:t>
            </a:r>
            <a:r>
              <a:rPr lang="de-DE" b="1" dirty="0" err="1"/>
              <a:t>innenvertretung</a:t>
            </a:r>
            <a:r>
              <a:rPr lang="de-DE" b="1" dirty="0"/>
              <a:t>:</a:t>
            </a:r>
          </a:p>
          <a:p>
            <a:r>
              <a:rPr lang="de-DE" b="0" dirty="0"/>
              <a:t>o Beschlüsse können bindend sein oder als Vorschläge angesehen werden.</a:t>
            </a:r>
          </a:p>
          <a:p>
            <a:r>
              <a:rPr lang="de-DE" b="0" dirty="0"/>
              <a:t>o Es gibt oft Begleitprojekte, wie etwa die Ausbildung zum Streitschlichten.</a:t>
            </a:r>
          </a:p>
          <a:p>
            <a:endParaRPr lang="de-DE" b="0" dirty="0"/>
          </a:p>
          <a:p>
            <a:r>
              <a:rPr lang="de-DE" b="1" dirty="0"/>
              <a:t>Landesschüler*</a:t>
            </a:r>
            <a:r>
              <a:rPr lang="de-DE" b="1" dirty="0" err="1"/>
              <a:t>innenvertretung</a:t>
            </a:r>
            <a:r>
              <a:rPr lang="de-DE" b="1" dirty="0"/>
              <a:t>:</a:t>
            </a:r>
          </a:p>
          <a:p>
            <a:r>
              <a:rPr lang="de-DE" dirty="0"/>
              <a:t>o Organisieren sich in der Zusammenarbeit von regionalen Zusammenschlüssen</a:t>
            </a:r>
          </a:p>
          <a:p>
            <a:r>
              <a:rPr lang="de-DE" dirty="0"/>
              <a:t>o Sie verfassen offene Briefe oder Stellungnahmen z.B. an Bildungsminister*innen des jeweiligen Bundeslandes.</a:t>
            </a:r>
          </a:p>
          <a:p>
            <a:r>
              <a:rPr lang="de-DE" dirty="0"/>
              <a:t>o Sie können auch Petitionen eröffnen.</a:t>
            </a:r>
          </a:p>
          <a:p>
            <a:endParaRPr lang="de-DE" dirty="0"/>
          </a:p>
          <a:p>
            <a:r>
              <a:rPr lang="de-DE" b="0" u="sng" dirty="0"/>
              <a:t>Aktuelle Beispiele und Forderungen verschiedener Vertretungen:</a:t>
            </a:r>
          </a:p>
          <a:p>
            <a:endParaRPr lang="de-DE" dirty="0"/>
          </a:p>
          <a:p>
            <a:r>
              <a:rPr lang="de-DE" dirty="0"/>
              <a:t>➢ Aus der Landesschüler*</a:t>
            </a:r>
            <a:r>
              <a:rPr lang="de-DE" dirty="0" err="1"/>
              <a:t>innenvertretung</a:t>
            </a:r>
            <a:r>
              <a:rPr lang="de-DE" dirty="0"/>
              <a:t> der Gemeinschaftsschulen Schleswig-Holstein:</a:t>
            </a:r>
          </a:p>
          <a:p>
            <a:r>
              <a:rPr lang="de-DE" dirty="0"/>
              <a:t>✓ Am 31. März 2020 wurde eine gemeinsame Stellungnahme der Landesschülervertretungen der Gemeinschaftsschulen und Gymnasien zum Antrag der Abgeordneten des SSW zum Thema „Maßnahmen für mehr </a:t>
            </a:r>
            <a:r>
              <a:rPr lang="de-DE" dirty="0" err="1"/>
              <a:t>Friesischunterricht</a:t>
            </a:r>
            <a:r>
              <a:rPr lang="de-DE" dirty="0"/>
              <a:t>“ abgegeben.</a:t>
            </a:r>
          </a:p>
          <a:p>
            <a:endParaRPr lang="de-DE" dirty="0"/>
          </a:p>
          <a:p>
            <a:r>
              <a:rPr lang="de-DE" dirty="0"/>
              <a:t>➢ Aus der Pressemitteilung Bundesschülerkonferenz vom 25.01.2021:</a:t>
            </a:r>
          </a:p>
          <a:p>
            <a:r>
              <a:rPr lang="de-DE" dirty="0"/>
              <a:t>✓ Die Bundesschülerkonferenz fordert eine schnellstmögliche Rückkehr zu zielführendem Wechselunterricht, zumindest für Abschlussjahrgänge und jüngere Schülerinnen und Schüler.</a:t>
            </a:r>
          </a:p>
          <a:p>
            <a:endParaRPr lang="de-DE" b="1" dirty="0">
              <a:highlight>
                <a:srgbClr val="FFFF00"/>
              </a:highlight>
            </a:endParaRPr>
          </a:p>
        </p:txBody>
      </p:sp>
      <p:sp>
        <p:nvSpPr>
          <p:cNvPr id="4" name="Foliennummernplatzhalter 3"/>
          <p:cNvSpPr>
            <a:spLocks noGrp="1"/>
          </p:cNvSpPr>
          <p:nvPr>
            <p:ph type="sldNum" sz="quarter" idx="5"/>
          </p:nvPr>
        </p:nvSpPr>
        <p:spPr/>
        <p:txBody>
          <a:bodyPr/>
          <a:lstStyle/>
          <a:p>
            <a:fld id="{2FA14A25-3113-419F-98E7-B12B871AB6B2}" type="slidenum">
              <a:rPr lang="de-DE" smtClean="0"/>
              <a:t>30</a:t>
            </a:fld>
            <a:endParaRPr lang="de-DE"/>
          </a:p>
        </p:txBody>
      </p:sp>
    </p:spTree>
    <p:extLst>
      <p:ext uri="{BB962C8B-B14F-4D97-AF65-F5344CB8AC3E}">
        <p14:creationId xmlns:p14="http://schemas.microsoft.com/office/powerpoint/2010/main" val="11038055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u="none" dirty="0"/>
              <a:t>Informiert die Öffentlichkeit über das von dir empfundene Problem/den Missstand.</a:t>
            </a:r>
          </a:p>
          <a:p>
            <a:pPr marL="171450" indent="-171450">
              <a:buFont typeface="Arial" panose="020B0604020202020204" pitchFamily="34" charset="0"/>
              <a:buChar char="•"/>
            </a:pPr>
            <a:r>
              <a:rPr lang="de-DE" u="none" dirty="0"/>
              <a:t>Ein Problem öffentlich machen, um andere Menschen auf ebendieses aufmerksam zu machen und „Mitstreiter*innen“ zu finden.</a:t>
            </a:r>
          </a:p>
          <a:p>
            <a:pPr marL="171450" indent="-171450">
              <a:buFont typeface="Arial" panose="020B0604020202020204" pitchFamily="34" charset="0"/>
              <a:buChar char="•"/>
            </a:pPr>
            <a:r>
              <a:rPr lang="de-DE" u="none" dirty="0"/>
              <a:t>Vielleicht sind andere Leute auch schon auf das Problem gestoßen und wollen sich deinem Bestreben nach Problemlösung anschließen.</a:t>
            </a:r>
          </a:p>
          <a:p>
            <a:pPr marL="171450" indent="-171450">
              <a:buFont typeface="Arial" panose="020B0604020202020204" pitchFamily="34" charset="0"/>
              <a:buChar char="•"/>
            </a:pPr>
            <a:r>
              <a:rPr lang="de-DE" u="none" dirty="0"/>
              <a:t>Das Problem öffentlich zu machen, erzeugt (gesellschaftlichen) Druck auf die Problemauslösenden und diejenigen, die dafür verantwortlich sind, das Problem zu lösen.</a:t>
            </a:r>
          </a:p>
          <a:p>
            <a:endParaRPr lang="de-DE" u="sng" dirty="0"/>
          </a:p>
          <a:p>
            <a:r>
              <a:rPr lang="de-DE" u="sng" dirty="0"/>
              <a:t>Partizipation durch lokale und soziale Medien</a:t>
            </a:r>
          </a:p>
          <a:p>
            <a:endParaRPr lang="de-DE" u="sng" dirty="0"/>
          </a:p>
          <a:p>
            <a:r>
              <a:rPr lang="de-DE" b="1" u="none" dirty="0"/>
              <a:t>Ziel:</a:t>
            </a:r>
          </a:p>
          <a:p>
            <a:r>
              <a:rPr lang="de-DE" u="none" dirty="0"/>
              <a:t>•Auf ein Problem vor Ort aufmerksam machen</a:t>
            </a:r>
          </a:p>
          <a:p>
            <a:r>
              <a:rPr lang="de-DE" u="none" dirty="0"/>
              <a:t>•Mitstreiter*innen finden</a:t>
            </a:r>
          </a:p>
          <a:p>
            <a:r>
              <a:rPr lang="de-DE" u="none" dirty="0"/>
              <a:t>•Öffentlichen Druck ausüben</a:t>
            </a:r>
          </a:p>
          <a:p>
            <a:endParaRPr lang="de-DE" u="none" dirty="0"/>
          </a:p>
          <a:p>
            <a:r>
              <a:rPr lang="de-DE" b="1" u="none" dirty="0"/>
              <a:t>Vorgehensweise:</a:t>
            </a:r>
          </a:p>
          <a:p>
            <a:r>
              <a:rPr lang="de-DE" u="none" dirty="0"/>
              <a:t>•Leser*</a:t>
            </a:r>
            <a:r>
              <a:rPr lang="de-DE" u="none" dirty="0" err="1"/>
              <a:t>innenbrief</a:t>
            </a:r>
            <a:r>
              <a:rPr lang="de-DE" u="none" dirty="0"/>
              <a:t> an Lokalredaktion schicken</a:t>
            </a:r>
          </a:p>
          <a:p>
            <a:r>
              <a:rPr lang="de-DE" u="none" dirty="0"/>
              <a:t>•(Lokal-) Redaktion einladen, um sich das Problem anzuschauen</a:t>
            </a:r>
          </a:p>
          <a:p>
            <a:r>
              <a:rPr lang="de-DE" u="none" dirty="0"/>
              <a:t>•Einträge in Online-Foren von (Lokal-) Redaktionen</a:t>
            </a:r>
          </a:p>
          <a:p>
            <a:r>
              <a:rPr lang="de-DE" u="none" dirty="0"/>
              <a:t>•Kontakt über </a:t>
            </a:r>
            <a:r>
              <a:rPr lang="de-DE" u="none" dirty="0" err="1"/>
              <a:t>Social</a:t>
            </a:r>
            <a:r>
              <a:rPr lang="de-DE" u="none" dirty="0"/>
              <a:t> Media Accounts aufnehmen</a:t>
            </a:r>
          </a:p>
          <a:p>
            <a:r>
              <a:rPr lang="de-DE" u="none" dirty="0"/>
              <a:t>•Beiträge (z.B. Medienberichte → crossmedial) über soziale Medien teilen und/oder kommentieren z.B. Hashtags, Protestaufrufe, Artikel zu bestimmen Themen, Spenden –Aktionen</a:t>
            </a:r>
          </a:p>
          <a:p>
            <a:endParaRPr lang="de-DE" u="none" dirty="0"/>
          </a:p>
          <a:p>
            <a:r>
              <a:rPr lang="de-DE" b="1" u="none" dirty="0"/>
              <a:t>⮚Anmerkungen zu Partizipation über soziale Medien:</a:t>
            </a:r>
          </a:p>
          <a:p>
            <a:r>
              <a:rPr lang="de-DE" u="none" dirty="0"/>
              <a:t>-Filterblase, in der man sich (höchstwahrscheinlich) befindet, beachten.</a:t>
            </a:r>
          </a:p>
          <a:p>
            <a:r>
              <a:rPr lang="de-DE" u="none" dirty="0"/>
              <a:t>-Informationen auf Richtigkeit (z.B. der Quellen) prüfen, bevor es geteilt oder gelikt wird.</a:t>
            </a:r>
          </a:p>
          <a:p>
            <a:endParaRPr lang="de-DE" u="none" dirty="0"/>
          </a:p>
          <a:p>
            <a:r>
              <a:rPr lang="de-DE" b="1" u="none" dirty="0"/>
              <a:t>Beispiele:</a:t>
            </a:r>
          </a:p>
          <a:p>
            <a:r>
              <a:rPr lang="de-DE" u="none" dirty="0"/>
              <a:t>•</a:t>
            </a:r>
            <a:r>
              <a:rPr lang="de-DE" b="1" u="none" dirty="0"/>
              <a:t>Donald Trumps </a:t>
            </a:r>
            <a:r>
              <a:rPr lang="de-DE" u="none" dirty="0"/>
              <a:t>Wahlkampauftritt in Tulsa/Oklahoma fand vor vielen leeren Rängen statt, da junge Menschen in einer Kampagne in sozialen Netzwerken dazu aufgerufen hatten, Tickets zu reservieren, aber nicht hinzugehen.</a:t>
            </a:r>
          </a:p>
          <a:p>
            <a:r>
              <a:rPr lang="de-DE" u="none" dirty="0"/>
              <a:t>•Im </a:t>
            </a:r>
            <a:r>
              <a:rPr lang="de-DE" b="1" u="none" dirty="0"/>
              <a:t>„Arabischen Frühling“ in Ägypten </a:t>
            </a:r>
            <a:r>
              <a:rPr lang="de-DE" u="none" dirty="0"/>
              <a:t>spielten soziale Medien (im Zusammenspiel mit anderen Medien) eine große Rolle in der Mobilisierung der Bevölkerung zu Massenprotesten gegen den damaligen Präsidenten Hosni Mubarak. Als Konsequenz der Proteste trat er zurück.</a:t>
            </a:r>
          </a:p>
          <a:p>
            <a:endParaRPr lang="de-DE" u="sng" dirty="0"/>
          </a:p>
          <a:p>
            <a:r>
              <a:rPr lang="de-DE" u="sng" dirty="0"/>
              <a:t>Partizipation durch Demonstrationen</a:t>
            </a:r>
          </a:p>
          <a:p>
            <a:r>
              <a:rPr lang="de-DE" dirty="0"/>
              <a:t>Rechtliche Grundlage</a:t>
            </a:r>
          </a:p>
          <a:p>
            <a:r>
              <a:rPr lang="de-DE" dirty="0"/>
              <a:t>Laut </a:t>
            </a:r>
            <a:r>
              <a:rPr lang="de-DE" b="1" dirty="0"/>
              <a:t>Artikel 8 des Grundgesetzes </a:t>
            </a:r>
            <a:r>
              <a:rPr lang="de-DE" dirty="0"/>
              <a:t>haben alle Deutschen das "Recht, sich ohne Anmeldung oder Erlaubnis friedlich und ohne Waffen zu versammeln." Dieses Grundrecht soll garantieren, dass sich die Bürger*innen treffen und über politische Fragen austauschen können. Zwar legt das Versammlungsrecht Bedingungen dafür fest, grundsätzlich können Bürger*innen aber nach einer polizeilichen Anmeldung ihre Forderungen mittels öffentlicher Demonstrationen ausdrücken.</a:t>
            </a:r>
          </a:p>
          <a:p>
            <a:r>
              <a:rPr lang="de-DE" b="1" dirty="0"/>
              <a:t>Ziel:</a:t>
            </a:r>
          </a:p>
          <a:p>
            <a:r>
              <a:rPr lang="de-DE" dirty="0"/>
              <a:t>•Aufzüge oder Kundgebungen, um die Aufmerksamkeit der Öffentlichkeit zu wecken und/oder ihre Unterstützung für bestimmte Forderungen unter Beweis zu erreichen.</a:t>
            </a:r>
          </a:p>
          <a:p>
            <a:r>
              <a:rPr lang="de-DE" dirty="0"/>
              <a:t>•Einflussnahme derjenigen, die mit Handlungen und Leistungen des politischen Systems oder dem System insgesamt unzufrieden sind und Veränderungen oder</a:t>
            </a:r>
          </a:p>
          <a:p>
            <a:r>
              <a:rPr lang="de-DE" dirty="0"/>
              <a:t>Reformen einfordern.</a:t>
            </a:r>
          </a:p>
          <a:p>
            <a:endParaRPr lang="de-DE" dirty="0"/>
          </a:p>
          <a:p>
            <a:r>
              <a:rPr lang="de-DE" b="1" dirty="0"/>
              <a:t>Vorgehensweise:</a:t>
            </a:r>
          </a:p>
          <a:p>
            <a:r>
              <a:rPr lang="de-DE" dirty="0"/>
              <a:t>•Demonstrationen sind öffentliche Versammlungen, die meist unter freiem Himmel stattfinden.</a:t>
            </a:r>
          </a:p>
          <a:p>
            <a:r>
              <a:rPr lang="de-DE" dirty="0"/>
              <a:t>•Versammlungen unter freiem Himmel müssen in Deutschland angemeldet, aber nicht genehmigt werden. Es gibt kein Versammlungsverbot, es sei denn die Demonstration gefährdet unmittelbar die öffentliche Sicherheit oder die öffentliche Ordnung.</a:t>
            </a:r>
          </a:p>
          <a:p>
            <a:endParaRPr lang="de-DE" dirty="0"/>
          </a:p>
          <a:p>
            <a:r>
              <a:rPr lang="de-DE" b="1" dirty="0"/>
              <a:t>Beispiele:</a:t>
            </a:r>
          </a:p>
          <a:p>
            <a:r>
              <a:rPr lang="de-DE" dirty="0"/>
              <a:t>•10. Oktober 2015: 250.000 Menschen demonstrieren in Berlin gegen das Transatlantische Freihandelsabkommen (TTIP) und das </a:t>
            </a:r>
            <a:r>
              <a:rPr lang="de-DE" dirty="0" err="1"/>
              <a:t>Comprehensive</a:t>
            </a:r>
            <a:r>
              <a:rPr lang="de-DE" dirty="0"/>
              <a:t> </a:t>
            </a:r>
            <a:r>
              <a:rPr lang="de-DE" dirty="0" err="1"/>
              <a:t>Economic</a:t>
            </a:r>
            <a:r>
              <a:rPr lang="de-DE" dirty="0"/>
              <a:t> and</a:t>
            </a:r>
          </a:p>
          <a:p>
            <a:r>
              <a:rPr lang="de-DE" dirty="0"/>
              <a:t>Trade Agreement (CETA), nachdem in der Vorwoche 3.263.922 Unterschriften übergeben wurden.</a:t>
            </a:r>
          </a:p>
          <a:p>
            <a:r>
              <a:rPr lang="de-DE" dirty="0"/>
              <a:t>•13. Oktober 2018: Bei der Großdemonstration „#unteilbar – Für eine offene und freie Gesellschaft – Solidarität statt Ausgrenzung“ demonstrieren nach</a:t>
            </a:r>
          </a:p>
          <a:p>
            <a:r>
              <a:rPr lang="de-DE" dirty="0"/>
              <a:t>Veranstalterangaben mehr als 240.000 Menschen in Berlin gegen Rassismus und Rechtsextremismus.</a:t>
            </a:r>
          </a:p>
          <a:p>
            <a:r>
              <a:rPr lang="de-DE" dirty="0"/>
              <a:t>•20. September 2019: Weltweit demonstrieren Menschen im Zuge der "</a:t>
            </a:r>
            <a:r>
              <a:rPr lang="de-DE" dirty="0" err="1"/>
              <a:t>Fridays</a:t>
            </a:r>
            <a:r>
              <a:rPr lang="de-DE" dirty="0"/>
              <a:t> </a:t>
            </a:r>
            <a:r>
              <a:rPr lang="de-DE" dirty="0" err="1"/>
              <a:t>for</a:t>
            </a:r>
            <a:r>
              <a:rPr lang="de-DE" dirty="0"/>
              <a:t> Future"-Bewegung in mehr als 2000 Städten, laut Veranstalter allein 1,4 Millionen Menschen in Deutschland.</a:t>
            </a:r>
          </a:p>
          <a:p>
            <a:endParaRPr lang="de-DE" b="1" dirty="0">
              <a:highlight>
                <a:srgbClr val="FFFF00"/>
              </a:highlight>
            </a:endParaRPr>
          </a:p>
        </p:txBody>
      </p:sp>
      <p:sp>
        <p:nvSpPr>
          <p:cNvPr id="4" name="Foliennummernplatzhalter 3"/>
          <p:cNvSpPr>
            <a:spLocks noGrp="1"/>
          </p:cNvSpPr>
          <p:nvPr>
            <p:ph type="sldNum" sz="quarter" idx="5"/>
          </p:nvPr>
        </p:nvSpPr>
        <p:spPr/>
        <p:txBody>
          <a:bodyPr/>
          <a:lstStyle/>
          <a:p>
            <a:fld id="{2FA14A25-3113-419F-98E7-B12B871AB6B2}" type="slidenum">
              <a:rPr lang="de-DE" smtClean="0"/>
              <a:t>31</a:t>
            </a:fld>
            <a:endParaRPr lang="de-DE"/>
          </a:p>
        </p:txBody>
      </p:sp>
    </p:spTree>
    <p:extLst>
      <p:ext uri="{BB962C8B-B14F-4D97-AF65-F5344CB8AC3E}">
        <p14:creationId xmlns:p14="http://schemas.microsoft.com/office/powerpoint/2010/main" val="680677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u="sng" dirty="0"/>
              <a:t>Engagement in deiner Region</a:t>
            </a:r>
          </a:p>
          <a:p>
            <a:endParaRPr lang="de-DE" u="sng" dirty="0"/>
          </a:p>
          <a:p>
            <a:r>
              <a:rPr lang="de-DE" u="none" dirty="0"/>
              <a:t>• Jugendgemeinderäte/Jugendparlamente/Jugendforen/Jugendstadträte gibt es in Städten, Bezirken, Gemeinden und Landkreisen.</a:t>
            </a:r>
          </a:p>
          <a:p>
            <a:r>
              <a:rPr lang="de-DE" u="none" dirty="0"/>
              <a:t>• Der Jugendgemeinderat z.B. ist dem offiziellen Gemeinderat nachempfunden. Die wichtigste Funktion der Jugendgemeinderäte ist es, die Politiker*innen und Erwachsenen in der Region an die Wünsche und Bedürfnisse der Jugend zu erinnern, so dass diese nicht untergehen.</a:t>
            </a:r>
          </a:p>
          <a:p>
            <a:endParaRPr lang="de-DE" u="none" dirty="0"/>
          </a:p>
          <a:p>
            <a:r>
              <a:rPr lang="de-DE" u="sng" dirty="0"/>
              <a:t>Engagement in den Jugendorganisationen der Parteien</a:t>
            </a:r>
          </a:p>
          <a:p>
            <a:endParaRPr lang="de-DE" u="sng" dirty="0"/>
          </a:p>
          <a:p>
            <a:r>
              <a:rPr lang="de-DE" u="none" dirty="0"/>
              <a:t>• Fast jede politische Partei in Deutschland hat ihre eigene Jugendorganisation.</a:t>
            </a:r>
          </a:p>
          <a:p>
            <a:r>
              <a:rPr lang="de-DE" u="none" dirty="0"/>
              <a:t>• Die Jugendorganisationen der bekanntesten deutschen politischen Parteien sind z.B. die Jusos, Julis, Junge Union, junge Grünen, und die Linksjugend Solid.</a:t>
            </a:r>
          </a:p>
          <a:p>
            <a:r>
              <a:rPr lang="de-DE" u="none" dirty="0"/>
              <a:t>• In diesen Organisationen haben junge Menschen die Chance, politische Themen und Probleme unabhängig von den Erwachsenen zu diskutieren und zu erörtern.</a:t>
            </a:r>
          </a:p>
          <a:p>
            <a:r>
              <a:rPr lang="de-DE" u="none" dirty="0"/>
              <a:t>• Sie können ihre eigenen Ämter erstellen und darüber abstimmen, wer aus ihren Reihen in die Ämter gewählt wird. Dadurch bekommen Jugendliche ein Gespür für die Abläufe in der Politik.</a:t>
            </a:r>
          </a:p>
          <a:p>
            <a:r>
              <a:rPr lang="de-DE" u="none" dirty="0"/>
              <a:t>• Die Vertreter*innen der parteipolitischen Jugendorganisationen kommen außerdem regelmäßig mit den Führungskräften der zugehörigen Parteien zusammen, um sicher zu gehen, dass die Anliegen der jungen Menschen gehört werden und sogar in das Parteiprogramm einfließen.</a:t>
            </a:r>
          </a:p>
          <a:p>
            <a:endParaRPr lang="de-DE" u="sng" dirty="0"/>
          </a:p>
          <a:p>
            <a:r>
              <a:rPr lang="de-DE" u="sng" dirty="0"/>
              <a:t>Engagement in anderen Organisationen</a:t>
            </a:r>
          </a:p>
          <a:p>
            <a:endParaRPr lang="de-DE" u="sng" dirty="0"/>
          </a:p>
          <a:p>
            <a:r>
              <a:rPr lang="de-DE" dirty="0"/>
              <a:t>• Es gibt viele außerparteiliche Jugendorganisationen mit einem thematischen Fokus.</a:t>
            </a:r>
          </a:p>
          <a:p>
            <a:r>
              <a:rPr lang="de-DE" dirty="0"/>
              <a:t>• Beispiele: die Jungen Europäischen Föderalisten (EU-Politik), Pfadfinder (Persönlichkeitsentwicklung junger Menschen), </a:t>
            </a:r>
            <a:r>
              <a:rPr lang="de-DE" dirty="0" err="1"/>
              <a:t>Taize</a:t>
            </a:r>
            <a:r>
              <a:rPr lang="de-DE" dirty="0"/>
              <a:t> (Religion, Besinnlichkeit).</a:t>
            </a:r>
          </a:p>
          <a:p>
            <a:r>
              <a:rPr lang="de-DE" dirty="0"/>
              <a:t>• Gerade im Bereich des Umweltschutzes gibt es viele Jugendorganisationen, z.B. haben Greenpeace, WWF und der BUND eigene Jugendorganisationen.</a:t>
            </a:r>
          </a:p>
          <a:p>
            <a:r>
              <a:rPr lang="de-DE" dirty="0"/>
              <a:t>• Auch Kirchen, Moscheen und Synagogen haben oftmals zugehörige Kultur- und Bildungsvereine, in denen Jugendliche mehr über ihre Religion lernen können und mit Gleichaltrigen zusammenkommen.</a:t>
            </a:r>
          </a:p>
          <a:p>
            <a:endParaRPr lang="de-DE" dirty="0"/>
          </a:p>
          <a:p>
            <a:r>
              <a:rPr lang="de-DE" dirty="0"/>
              <a:t>➢ Während all diese Jugendorganisationen einen spezifischen Fokus haben, sind sie gleichzeitig auch ein Ort, an dem junge Menschen mit ihren Altersgenossen*innen zusammenkommen können, und ihre Wünsche und Probleme miteinander teilen können.</a:t>
            </a:r>
          </a:p>
          <a:p>
            <a:r>
              <a:rPr lang="de-DE" dirty="0"/>
              <a:t>➢ Dadurch bieten sie den Jugendlichen die Chance Anliegen zu entdecken, die sie als Gruppe miteinander teilen, und diese Anliegen an die Politik heranzutragen. Als geschlossene Gruppe werden Jugendliche dann auch eher von Politiker*innen wahrgenommen.</a:t>
            </a:r>
          </a:p>
          <a:p>
            <a:endParaRPr lang="de-DE" b="1" dirty="0">
              <a:highlight>
                <a:srgbClr val="FFFF00"/>
              </a:highlight>
            </a:endParaRPr>
          </a:p>
        </p:txBody>
      </p:sp>
      <p:sp>
        <p:nvSpPr>
          <p:cNvPr id="4" name="Foliennummernplatzhalter 3"/>
          <p:cNvSpPr>
            <a:spLocks noGrp="1"/>
          </p:cNvSpPr>
          <p:nvPr>
            <p:ph type="sldNum" sz="quarter" idx="5"/>
          </p:nvPr>
        </p:nvSpPr>
        <p:spPr/>
        <p:txBody>
          <a:bodyPr/>
          <a:lstStyle/>
          <a:p>
            <a:fld id="{2FA14A25-3113-419F-98E7-B12B871AB6B2}" type="slidenum">
              <a:rPr lang="de-DE" smtClean="0"/>
              <a:t>32</a:t>
            </a:fld>
            <a:endParaRPr lang="de-DE"/>
          </a:p>
        </p:txBody>
      </p:sp>
    </p:spTree>
    <p:extLst>
      <p:ext uri="{BB962C8B-B14F-4D97-AF65-F5344CB8AC3E}">
        <p14:creationId xmlns:p14="http://schemas.microsoft.com/office/powerpoint/2010/main" val="36016929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u="sng" dirty="0"/>
              <a:t>Kommunalwahlen</a:t>
            </a:r>
            <a:endParaRPr lang="de-DE" dirty="0"/>
          </a:p>
          <a:p>
            <a:r>
              <a:rPr lang="de-DE" dirty="0"/>
              <a:t>Politische Teilhabe kann durch die Teilnahme oder gar dem Antritt an Kommunalwahlen geschehen.</a:t>
            </a:r>
          </a:p>
          <a:p>
            <a:endParaRPr lang="de-DE" dirty="0"/>
          </a:p>
          <a:p>
            <a:r>
              <a:rPr lang="de-DE" b="1" dirty="0"/>
              <a:t>Ziel:</a:t>
            </a:r>
          </a:p>
          <a:p>
            <a:r>
              <a:rPr lang="de-DE" dirty="0"/>
              <a:t>• Bestimmung von Volksvertreter*innen in kommunalen Gemeinde-, Kreis- oder Stadträten.</a:t>
            </a:r>
          </a:p>
          <a:p>
            <a:r>
              <a:rPr lang="de-DE" dirty="0"/>
              <a:t>• Direktwahlen der Person des Bürgermeisters/der Bürgermeisterin oder des Landrats / der Landrätin.</a:t>
            </a:r>
          </a:p>
          <a:p>
            <a:r>
              <a:rPr lang="de-DE" dirty="0"/>
              <a:t>• Es geht bei Kommunalwahlen neben globalen Themen häufig um lokale Themen wie Sauberkeit in der Stadt, Freizeitangebote, Busverkehr oder Internetverbindungen.</a:t>
            </a:r>
          </a:p>
          <a:p>
            <a:endParaRPr lang="de-DE" dirty="0"/>
          </a:p>
          <a:p>
            <a:r>
              <a:rPr lang="de-DE" u="sng" dirty="0"/>
              <a:t>Landtagswahlen</a:t>
            </a:r>
            <a:endParaRPr lang="de-DE" dirty="0"/>
          </a:p>
          <a:p>
            <a:r>
              <a:rPr lang="de-DE" dirty="0"/>
              <a:t>Politische Teilhabe kann durch die Teilnahme an Landtagswahlen oder gar der Mitgliedschaft in einer Partei geschehen.</a:t>
            </a:r>
          </a:p>
          <a:p>
            <a:endParaRPr lang="de-DE" dirty="0"/>
          </a:p>
          <a:p>
            <a:r>
              <a:rPr lang="de-DE" b="1" dirty="0"/>
              <a:t>Ziel:</a:t>
            </a:r>
          </a:p>
          <a:p>
            <a:pPr marL="171450" indent="-171450">
              <a:buFont typeface="Arial" panose="020B0604020202020204" pitchFamily="34" charset="0"/>
              <a:buChar char="•"/>
            </a:pPr>
            <a:r>
              <a:rPr lang="de-DE" dirty="0"/>
              <a:t>Bestimmung von Abgeordneten im jeweiligen Landesparlament.</a:t>
            </a:r>
          </a:p>
          <a:p>
            <a:r>
              <a:rPr lang="de-DE" dirty="0"/>
              <a:t>• Zu den Aufgaben des Parlamentes zählen unter anderem die Wahl des*der Regierungschefs/Regierungschefin oder die Kontrolle der Landesregierung und der</a:t>
            </a:r>
          </a:p>
          <a:p>
            <a:r>
              <a:rPr lang="de-DE" dirty="0"/>
              <a:t>Landesverwaltung. Das Parlament ist am Erlass von Landesgesetzen zu Themen wie Bildung oder Umwelt beteiligt und verwaltet den Finanzhaushalt des Bundeslandes.</a:t>
            </a:r>
          </a:p>
          <a:p>
            <a:r>
              <a:rPr lang="de-DE" dirty="0"/>
              <a:t>• Bei Landtagswahlen treten in der Regel verschiedene Parteien für das jeweilige Bundesland mit ihren Schwerpunktthemen aus den Wahlprogrammen an.</a:t>
            </a:r>
          </a:p>
          <a:p>
            <a:endParaRPr lang="de-DE" dirty="0"/>
          </a:p>
          <a:p>
            <a:r>
              <a:rPr lang="de-DE" u="sng" dirty="0"/>
              <a:t>Bürger*innensprechstunde </a:t>
            </a:r>
          </a:p>
          <a:p>
            <a:r>
              <a:rPr lang="de-DE" dirty="0"/>
              <a:t>Zu konkreten Anliegen bieten Landtags-, Bundestagsabgeordnete, Bezirksstadträte in der Regel eine Bürger*innensprechstunde an, zu der sich auch Jugendliche anmelden können.</a:t>
            </a:r>
          </a:p>
          <a:p>
            <a:endParaRPr lang="de-DE" dirty="0"/>
          </a:p>
          <a:p>
            <a:r>
              <a:rPr lang="de-DE" b="1" dirty="0"/>
              <a:t>Ziel:</a:t>
            </a:r>
          </a:p>
          <a:p>
            <a:r>
              <a:rPr lang="de-DE" dirty="0"/>
              <a:t>• den Bewohner*innen die Möglichkeit geben, vor Ort mit der Verwaltungsspitze in Kontakt zu treten und dabei Fragen, Wünschen, Sorgen und Nöte persönlich</a:t>
            </a:r>
          </a:p>
          <a:p>
            <a:r>
              <a:rPr lang="de-DE" dirty="0"/>
              <a:t>vortragen zu können. Aktuell finden die meisten Sprechstunden online, telefonisch oder über WhatsApp statt.</a:t>
            </a:r>
          </a:p>
          <a:p>
            <a:r>
              <a:rPr lang="de-DE" dirty="0"/>
              <a:t>• Bei Anliegen mit Bezug zur EU: Jeder*Jede Abgeordnete des Europaparlaments hat neben dem Büro in Brüssel noch ein Wahlkreisbüro in der Heimat, in dem</a:t>
            </a:r>
          </a:p>
          <a:p>
            <a:r>
              <a:rPr lang="de-DE" dirty="0"/>
              <a:t>Sprechstunden vereinbart werden können.</a:t>
            </a:r>
            <a:endParaRPr lang="de-DE" b="1" dirty="0">
              <a:highlight>
                <a:srgbClr val="FFFF00"/>
              </a:highlight>
            </a:endParaRPr>
          </a:p>
        </p:txBody>
      </p:sp>
      <p:sp>
        <p:nvSpPr>
          <p:cNvPr id="4" name="Foliennummernplatzhalter 3"/>
          <p:cNvSpPr>
            <a:spLocks noGrp="1"/>
          </p:cNvSpPr>
          <p:nvPr>
            <p:ph type="sldNum" sz="quarter" idx="5"/>
          </p:nvPr>
        </p:nvSpPr>
        <p:spPr/>
        <p:txBody>
          <a:bodyPr/>
          <a:lstStyle/>
          <a:p>
            <a:fld id="{2FA14A25-3113-419F-98E7-B12B871AB6B2}" type="slidenum">
              <a:rPr lang="de-DE" smtClean="0"/>
              <a:t>33</a:t>
            </a:fld>
            <a:endParaRPr lang="de-DE"/>
          </a:p>
        </p:txBody>
      </p:sp>
    </p:spTree>
    <p:extLst>
      <p:ext uri="{BB962C8B-B14F-4D97-AF65-F5344CB8AC3E}">
        <p14:creationId xmlns:p14="http://schemas.microsoft.com/office/powerpoint/2010/main" val="31144586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FA14A25-3113-419F-98E7-B12B871AB6B2}" type="slidenum">
              <a:rPr lang="de-DE" smtClean="0"/>
              <a:t>34</a:t>
            </a:fld>
            <a:endParaRPr lang="de-DE"/>
          </a:p>
        </p:txBody>
      </p:sp>
    </p:spTree>
    <p:extLst>
      <p:ext uri="{BB962C8B-B14F-4D97-AF65-F5344CB8AC3E}">
        <p14:creationId xmlns:p14="http://schemas.microsoft.com/office/powerpoint/2010/main" val="1841368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Umfasst im Zeitraum</a:t>
            </a:r>
            <a:r>
              <a:rPr lang="de-DE" baseline="0" dirty="0"/>
              <a:t> von 2014 </a:t>
            </a:r>
            <a:r>
              <a:rPr lang="mr-IN" baseline="0" dirty="0"/>
              <a:t>–</a:t>
            </a:r>
            <a:r>
              <a:rPr lang="de-DE" baseline="0" dirty="0"/>
              <a:t> 2020 alle EU-Programme für allgemeine und berufliche Bildung, Jugend und Sport </a:t>
            </a:r>
          </a:p>
          <a:p>
            <a:r>
              <a:rPr lang="de-DE" baseline="0" dirty="0"/>
              <a:t>Im </a:t>
            </a:r>
            <a:r>
              <a:rPr lang="de-DE" dirty="0"/>
              <a:t>Zentrum des Programms: Förderung der Mobilität zu Lernzwecken.</a:t>
            </a:r>
          </a:p>
          <a:p>
            <a:endParaRPr lang="de-DE" dirty="0"/>
          </a:p>
          <a:p>
            <a:r>
              <a:rPr lang="de-DE" dirty="0"/>
              <a:t>Möglichkeiten in der beruflichen</a:t>
            </a:r>
            <a:r>
              <a:rPr lang="de-DE" baseline="0" dirty="0"/>
              <a:t> Aus- und Weiterbildung: Erasmus+ unterstützt Praktika für Lernende in der beruflichen Aus- und Weiterbildung in den Programmländern (alle EU-MS und Island, Liechtenstein, Norwegen, Türkei, Serbien und die ehem. Jugoslawische Republik Mazedonien) </a:t>
            </a:r>
          </a:p>
          <a:p>
            <a:r>
              <a:rPr lang="de-DE" baseline="0" dirty="0"/>
              <a:t>Praktika am Arbeitsplatz dauern min. 2 Wochen, höchstens 12 Monate. Bezuschusst werden Reisekosten und Aufenthaltskosten und ggf. ein Taschengeld. Ebenso gibt es bei Absolvierung verschiedene Zertifikate, die sich gut in Bewerbungen machen. Vor.- und Nachbereitung wird organisiert. </a:t>
            </a:r>
          </a:p>
          <a:p>
            <a:endParaRPr lang="de-DE" baseline="0" dirty="0"/>
          </a:p>
          <a:p>
            <a:endParaRPr lang="de-DE" baseline="0" dirty="0"/>
          </a:p>
          <a:p>
            <a:r>
              <a:rPr lang="de-DE" baseline="0" dirty="0"/>
              <a:t>Bis hetzt erhielten 650.000 Berufsschüler*innen und Auszubildende Stipendien, um im Ausland zu lernen. </a:t>
            </a:r>
          </a:p>
          <a:p>
            <a:endParaRPr lang="de-DE" baseline="0" dirty="0"/>
          </a:p>
          <a:p>
            <a:r>
              <a:rPr lang="de-DE" baseline="0" dirty="0"/>
              <a:t>Europäisches Solidaritätskorps: Programm der EU zur Förderung des Zusammenhalts unter den teilnehmenden Ländern was insbesondere über Praktika, Freiwilligentätigkeiten und Solidaritätsprojekte geschieht. Interessierte können sich im Portal des Europäischen Solidaritätskorps </a:t>
            </a:r>
            <a:r>
              <a:rPr lang="de-DE" baseline="0" dirty="0" err="1"/>
              <a:t>registieren</a:t>
            </a:r>
            <a:r>
              <a:rPr lang="de-DE" baseline="0" dirty="0"/>
              <a:t> und werden dann zur Teilnahme an Projekten von verschiedensten Organisationen eingeladen. Es werden auch konkrete Stellen ausgeschrieben, auf die man sich bewerben kann. </a:t>
            </a:r>
          </a:p>
        </p:txBody>
      </p:sp>
      <p:sp>
        <p:nvSpPr>
          <p:cNvPr id="4" name="Foliennummernplatzhalter 3"/>
          <p:cNvSpPr>
            <a:spLocks noGrp="1"/>
          </p:cNvSpPr>
          <p:nvPr>
            <p:ph type="sldNum" sz="quarter" idx="5"/>
          </p:nvPr>
        </p:nvSpPr>
        <p:spPr/>
        <p:txBody>
          <a:bodyPr/>
          <a:lstStyle/>
          <a:p>
            <a:fld id="{541E9CB7-253A-8640-8681-74B6F60605FB}" type="slidenum">
              <a:rPr lang="de-DE" smtClean="0"/>
              <a:t>3</a:t>
            </a:fld>
            <a:endParaRPr lang="de-DE"/>
          </a:p>
        </p:txBody>
      </p:sp>
    </p:spTree>
    <p:extLst>
      <p:ext uri="{BB962C8B-B14F-4D97-AF65-F5344CB8AC3E}">
        <p14:creationId xmlns:p14="http://schemas.microsoft.com/office/powerpoint/2010/main" val="12556376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Wir kommen allmählich zu Beteiligungsmöglichkeiten auf größerer politischer Ebene, auf EU-Ebene. </a:t>
            </a:r>
            <a:br>
              <a:rPr lang="de-DE" dirty="0"/>
            </a:br>
            <a:r>
              <a:rPr lang="de-DE" dirty="0"/>
              <a:t>Doch um darüber reden zu können, müssen wir zunächst einmal klären, was die EU eigentlich ist. Dazu schauen wir in den kommenden Minuten ein Video an und ihr bekommt bestimmte Beobachtungsaufträge, damit wir hinterher gemeinsam zusammentragen können, was die EU ist und welche Institutionen für die Gestaltung von Politik auf europäischer Ebene verantwortlich sind. </a:t>
            </a:r>
          </a:p>
          <a:p>
            <a:endParaRPr lang="de-DE" dirty="0"/>
          </a:p>
          <a:p>
            <a:r>
              <a:rPr lang="de-DE" dirty="0"/>
              <a:t>Aber erst einmal: Was ist die EU? Was wisst ihr bereits? Was kommt euch spontan in den Kopf, wenn ihr „EU“ hört? </a:t>
            </a:r>
          </a:p>
          <a:p>
            <a:endParaRPr lang="de-DE" dirty="0"/>
          </a:p>
        </p:txBody>
      </p:sp>
      <p:sp>
        <p:nvSpPr>
          <p:cNvPr id="4" name="Foliennummernplatzhalter 3"/>
          <p:cNvSpPr>
            <a:spLocks noGrp="1"/>
          </p:cNvSpPr>
          <p:nvPr>
            <p:ph type="sldNum" sz="quarter" idx="5"/>
          </p:nvPr>
        </p:nvSpPr>
        <p:spPr/>
        <p:txBody>
          <a:bodyPr/>
          <a:lstStyle/>
          <a:p>
            <a:fld id="{2FA14A25-3113-419F-98E7-B12B871AB6B2}" type="slidenum">
              <a:rPr lang="de-DE" smtClean="0"/>
              <a:t>35</a:t>
            </a:fld>
            <a:endParaRPr lang="de-DE"/>
          </a:p>
        </p:txBody>
      </p:sp>
    </p:spTree>
    <p:extLst>
      <p:ext uri="{BB962C8B-B14F-4D97-AF65-F5344CB8AC3E}">
        <p14:creationId xmlns:p14="http://schemas.microsoft.com/office/powerpoint/2010/main" val="29539882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Aber erst einmal: Was ist die EU? Was wisst ihr bereits? Was kommt euch spontan in den Kopf, wenn ihr „EU“ hört? </a:t>
            </a:r>
          </a:p>
          <a:p>
            <a:endParaRPr lang="de-DE" dirty="0"/>
          </a:p>
        </p:txBody>
      </p:sp>
      <p:sp>
        <p:nvSpPr>
          <p:cNvPr id="4" name="Foliennummernplatzhalter 3"/>
          <p:cNvSpPr>
            <a:spLocks noGrp="1"/>
          </p:cNvSpPr>
          <p:nvPr>
            <p:ph type="sldNum" sz="quarter" idx="5"/>
          </p:nvPr>
        </p:nvSpPr>
        <p:spPr/>
        <p:txBody>
          <a:bodyPr/>
          <a:lstStyle/>
          <a:p>
            <a:fld id="{2FA14A25-3113-419F-98E7-B12B871AB6B2}" type="slidenum">
              <a:rPr lang="de-DE" smtClean="0"/>
              <a:t>36</a:t>
            </a:fld>
            <a:endParaRPr lang="de-DE"/>
          </a:p>
        </p:txBody>
      </p:sp>
    </p:spTree>
    <p:extLst>
      <p:ext uri="{BB962C8B-B14F-4D97-AF65-F5344CB8AC3E}">
        <p14:creationId xmlns:p14="http://schemas.microsoft.com/office/powerpoint/2010/main" val="11971443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Aber erst einmal: Was ist die EU? Was wisst ihr bereits? Was kommt euch spontan in den Kopf, wenn ihr „EU“ hört? </a:t>
            </a:r>
          </a:p>
          <a:p>
            <a:endParaRPr lang="de-DE" dirty="0"/>
          </a:p>
        </p:txBody>
      </p:sp>
      <p:sp>
        <p:nvSpPr>
          <p:cNvPr id="4" name="Foliennummernplatzhalter 3"/>
          <p:cNvSpPr>
            <a:spLocks noGrp="1"/>
          </p:cNvSpPr>
          <p:nvPr>
            <p:ph type="sldNum" sz="quarter" idx="5"/>
          </p:nvPr>
        </p:nvSpPr>
        <p:spPr/>
        <p:txBody>
          <a:bodyPr/>
          <a:lstStyle/>
          <a:p>
            <a:fld id="{2FA14A25-3113-419F-98E7-B12B871AB6B2}" type="slidenum">
              <a:rPr lang="de-DE" smtClean="0"/>
              <a:t>37</a:t>
            </a:fld>
            <a:endParaRPr lang="de-DE"/>
          </a:p>
        </p:txBody>
      </p:sp>
    </p:spTree>
    <p:extLst>
      <p:ext uri="{BB962C8B-B14F-4D97-AF65-F5344CB8AC3E}">
        <p14:creationId xmlns:p14="http://schemas.microsoft.com/office/powerpoint/2010/main" val="29957118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Gruppen einteilen (nach Sitzplatz im Klassenraum): Wer achtet auf welche Institution? </a:t>
            </a:r>
          </a:p>
          <a:p>
            <a:endParaRPr lang="de-DE" dirty="0"/>
          </a:p>
          <a:p>
            <a:r>
              <a:rPr lang="de-DE" dirty="0"/>
              <a:t>Beobachtungsauftrag formulieren: </a:t>
            </a:r>
          </a:p>
          <a:p>
            <a:r>
              <a:rPr lang="de-DE" dirty="0"/>
              <a:t>1) Was sind die Aufgaben dieser Institutionen? </a:t>
            </a:r>
          </a:p>
          <a:p>
            <a:r>
              <a:rPr lang="de-DE" dirty="0"/>
              <a:t>2) Wie sind sie zusammengesetzt? </a:t>
            </a:r>
          </a:p>
          <a:p>
            <a:r>
              <a:rPr lang="de-DE" dirty="0"/>
              <a:t>3) Welche Verantwortlichkeiten und Kompetenzen haben sie?</a:t>
            </a:r>
          </a:p>
        </p:txBody>
      </p:sp>
      <p:sp>
        <p:nvSpPr>
          <p:cNvPr id="4" name="Foliennummernplatzhalter 3"/>
          <p:cNvSpPr>
            <a:spLocks noGrp="1"/>
          </p:cNvSpPr>
          <p:nvPr>
            <p:ph type="sldNum" sz="quarter" idx="5"/>
          </p:nvPr>
        </p:nvSpPr>
        <p:spPr/>
        <p:txBody>
          <a:bodyPr/>
          <a:lstStyle/>
          <a:p>
            <a:fld id="{2FA14A25-3113-419F-98E7-B12B871AB6B2}" type="slidenum">
              <a:rPr lang="de-DE" smtClean="0"/>
              <a:t>38</a:t>
            </a:fld>
            <a:endParaRPr lang="de-DE"/>
          </a:p>
        </p:txBody>
      </p:sp>
    </p:spTree>
    <p:extLst>
      <p:ext uri="{BB962C8B-B14F-4D97-AF65-F5344CB8AC3E}">
        <p14:creationId xmlns:p14="http://schemas.microsoft.com/office/powerpoint/2010/main" val="29641396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dirty="0"/>
              <a:t>Europäische Bürgerinitiative: EBI</a:t>
            </a:r>
          </a:p>
          <a:p>
            <a:endParaRPr lang="de-DE" dirty="0"/>
          </a:p>
        </p:txBody>
      </p:sp>
      <p:sp>
        <p:nvSpPr>
          <p:cNvPr id="4" name="Foliennummernplatzhalter 3"/>
          <p:cNvSpPr>
            <a:spLocks noGrp="1"/>
          </p:cNvSpPr>
          <p:nvPr>
            <p:ph type="sldNum" sz="quarter" idx="5"/>
          </p:nvPr>
        </p:nvSpPr>
        <p:spPr/>
        <p:txBody>
          <a:bodyPr/>
          <a:lstStyle/>
          <a:p>
            <a:fld id="{2FA14A25-3113-419F-98E7-B12B871AB6B2}" type="slidenum">
              <a:rPr lang="de-DE" smtClean="0"/>
              <a:t>39</a:t>
            </a:fld>
            <a:endParaRPr lang="de-DE"/>
          </a:p>
        </p:txBody>
      </p:sp>
    </p:spTree>
    <p:extLst>
      <p:ext uri="{BB962C8B-B14F-4D97-AF65-F5344CB8AC3E}">
        <p14:creationId xmlns:p14="http://schemas.microsoft.com/office/powerpoint/2010/main" val="37705840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EBI: </a:t>
            </a:r>
            <a:r>
              <a:rPr lang="de-DE" dirty="0"/>
              <a:t>Ist möglich in den Politikbereichen, in denen die Europäische Kommission zuständig ist: Die Mitgliedsstaaten haben in einigen (aber nicht allen!!!) Politikbereichen Kompetenzen an die EU abgegeben. Das bedeutet, dass in diesen Bereichen gemeinsam auf europäischer Ebene Politik betrieben wird und Entscheidungen dann auf nationaler Ebene (also in den MS) umgesetzt werden müssen. Einige der Politikbereiche, in denen die EU zuständig ist, sind zum Beispiel die Handelspolitik oder die Landwirtschaftspolitik. In diesen Bereichen kann dann also eine EBI gestartet werden. Das Ziel einer EBI ist es, 1.000.000 Unterschriften zu sammeln und diese bei der KOM vorzulegen. Dann kommt es zu einem Treffen mit der KOM und einer öffentlichen Anhörung im EP, bei denen das Ziel der EBI deutlich gemacht werden und Argumente für das zu ändernde Thema genannt werden können. Mögliches Ziele einer EBI ist zum Beispiel die Forderung nach einem Gesetzgebungsverfahren auf europäischer Ebene (das nur von der KOM gestartet werden kann) zu einem bestimmten Thema (wie der Landwirtschaftspolitik).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endParaRPr lang="de-DE" dirty="0"/>
          </a:p>
        </p:txBody>
      </p:sp>
      <p:sp>
        <p:nvSpPr>
          <p:cNvPr id="4" name="Foliennummernplatzhalter 3"/>
          <p:cNvSpPr>
            <a:spLocks noGrp="1"/>
          </p:cNvSpPr>
          <p:nvPr>
            <p:ph type="sldNum" sz="quarter" idx="5"/>
          </p:nvPr>
        </p:nvSpPr>
        <p:spPr/>
        <p:txBody>
          <a:bodyPr/>
          <a:lstStyle/>
          <a:p>
            <a:fld id="{2FA14A25-3113-419F-98E7-B12B871AB6B2}" type="slidenum">
              <a:rPr lang="de-DE" smtClean="0"/>
              <a:t>40</a:t>
            </a:fld>
            <a:endParaRPr lang="de-DE"/>
          </a:p>
        </p:txBody>
      </p:sp>
    </p:spTree>
    <p:extLst>
      <p:ext uri="{BB962C8B-B14F-4D97-AF65-F5344CB8AC3E}">
        <p14:creationId xmlns:p14="http://schemas.microsoft.com/office/powerpoint/2010/main" val="37705840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Das Konsultationsverfahren der KOM ist eine Art Befragung von Bürger*innen zu bestimmten europapolitischen Themen. Durch die Konsultationen soll </a:t>
            </a:r>
            <a:r>
              <a:rPr lang="de-DE" sz="1200" kern="1200" dirty="0" err="1">
                <a:solidFill>
                  <a:schemeClr val="tx1"/>
                </a:solidFill>
                <a:effectLst/>
                <a:latin typeface="+mn-lt"/>
                <a:ea typeface="+mn-ea"/>
                <a:cs typeface="+mn-cs"/>
              </a:rPr>
              <a:t>gewährleistet</a:t>
            </a:r>
            <a:r>
              <a:rPr lang="de-DE" sz="1200" kern="1200" dirty="0">
                <a:solidFill>
                  <a:schemeClr val="tx1"/>
                </a:solidFill>
                <a:effectLst/>
                <a:latin typeface="+mn-lt"/>
                <a:ea typeface="+mn-ea"/>
                <a:cs typeface="+mn-cs"/>
              </a:rPr>
              <a:t> werden, dass die von der Kommission erlassenen Gesetze (also die Richtlinien und Verordnungen) in der Praxis auch umsetzbar sind und die betroffenen Parteien in den Prozess einbezogen wurden.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effectLst/>
              </a:rPr>
              <a:t>Folgt bestimmten Grundsätzen:</a:t>
            </a:r>
          </a:p>
          <a:p>
            <a:r>
              <a:rPr lang="de-DE" dirty="0">
                <a:effectLst/>
              </a:rPr>
              <a:t>- </a:t>
            </a:r>
            <a:r>
              <a:rPr lang="de-DE" sz="1200" kern="1200" dirty="0">
                <a:solidFill>
                  <a:schemeClr val="tx1"/>
                </a:solidFill>
                <a:effectLst/>
                <a:latin typeface="+mn-lt"/>
                <a:ea typeface="+mn-ea"/>
                <a:cs typeface="+mn-cs"/>
              </a:rPr>
              <a:t>Partizipation (Beteiligung </a:t>
            </a:r>
            <a:r>
              <a:rPr lang="de-DE" sz="1200" kern="1200" dirty="0" err="1">
                <a:solidFill>
                  <a:schemeClr val="tx1"/>
                </a:solidFill>
                <a:effectLst/>
                <a:latin typeface="+mn-lt"/>
                <a:ea typeface="+mn-ea"/>
                <a:cs typeface="+mn-cs"/>
              </a:rPr>
              <a:t>möglichst</a:t>
            </a:r>
            <a:r>
              <a:rPr lang="de-DE" sz="1200" kern="1200" dirty="0">
                <a:solidFill>
                  <a:schemeClr val="tx1"/>
                </a:solidFill>
                <a:effectLst/>
                <a:latin typeface="+mn-lt"/>
                <a:ea typeface="+mn-ea"/>
                <a:cs typeface="+mn-cs"/>
              </a:rPr>
              <a:t> vieler Akteur*innen)</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 Offenheit und Verantwortlichkeit (des Konsultationsprozesses und der </a:t>
            </a:r>
            <a:endParaRPr lang="de-DE" dirty="0">
              <a:effectLst/>
            </a:endParaRPr>
          </a:p>
          <a:p>
            <a:r>
              <a:rPr lang="de-DE" sz="1200" kern="1200" dirty="0">
                <a:solidFill>
                  <a:schemeClr val="tx1"/>
                </a:solidFill>
                <a:effectLst/>
                <a:latin typeface="+mn-lt"/>
                <a:ea typeface="+mn-ea"/>
                <a:cs typeface="+mn-cs"/>
              </a:rPr>
              <a:t>beteiligten  Akteur*innen)</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Effektivität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möglichst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früher</a:t>
            </a:r>
            <a:r>
              <a:rPr lang="de-DE" sz="1200" kern="1200" dirty="0">
                <a:solidFill>
                  <a:schemeClr val="tx1"/>
                </a:solidFill>
                <a:effectLst/>
                <a:latin typeface="+mn-lt"/>
                <a:ea typeface="+mn-ea"/>
                <a:cs typeface="+mn-cs"/>
              </a:rPr>
              <a:t> Zeitpunkt der Konsultation; Umfang angemessen im Hinblick auf das Thema)</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Kohärenz</a:t>
            </a:r>
            <a:r>
              <a:rPr lang="de-DE" sz="1200" kern="1200" dirty="0">
                <a:solidFill>
                  <a:schemeClr val="tx1"/>
                </a:solidFill>
                <a:effectLst/>
                <a:latin typeface="+mn-lt"/>
                <a:ea typeface="+mn-ea"/>
                <a:cs typeface="+mn-cs"/>
              </a:rPr>
              <a:t> (Verwendung der Konsultations-Ergebnisse wird </a:t>
            </a:r>
            <a:endParaRPr lang="de-DE" dirty="0">
              <a:effectLst/>
            </a:endParaRPr>
          </a:p>
          <a:p>
            <a:r>
              <a:rPr lang="de-DE" sz="1200" kern="1200" dirty="0">
                <a:solidFill>
                  <a:schemeClr val="tx1"/>
                </a:solidFill>
                <a:effectLst/>
                <a:latin typeface="+mn-lt"/>
                <a:ea typeface="+mn-ea"/>
                <a:cs typeface="+mn-cs"/>
              </a:rPr>
              <a:t>sichergestellt) </a:t>
            </a:r>
            <a:endParaRPr lang="de-DE"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effectLst/>
              </a:rPr>
              <a:t>WIRD MORGEN IM PLANSPIEL SIMULIERT!!!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effectLst/>
            </a:endParaRPr>
          </a:p>
          <a:p>
            <a:endParaRPr lang="de-DE" dirty="0"/>
          </a:p>
          <a:p>
            <a:endParaRPr lang="de-DE" dirty="0"/>
          </a:p>
        </p:txBody>
      </p:sp>
      <p:sp>
        <p:nvSpPr>
          <p:cNvPr id="4" name="Foliennummernplatzhalter 3"/>
          <p:cNvSpPr>
            <a:spLocks noGrp="1"/>
          </p:cNvSpPr>
          <p:nvPr>
            <p:ph type="sldNum" sz="quarter" idx="5"/>
          </p:nvPr>
        </p:nvSpPr>
        <p:spPr/>
        <p:txBody>
          <a:bodyPr/>
          <a:lstStyle/>
          <a:p>
            <a:fld id="{FCB9C094-5521-FF4B-BFAE-6C7D625D70BB}" type="slidenum">
              <a:rPr lang="de-DE" smtClean="0"/>
              <a:t>41</a:t>
            </a:fld>
            <a:endParaRPr lang="de-DE"/>
          </a:p>
        </p:txBody>
      </p:sp>
    </p:spTree>
    <p:extLst>
      <p:ext uri="{BB962C8B-B14F-4D97-AF65-F5344CB8AC3E}">
        <p14:creationId xmlns:p14="http://schemas.microsoft.com/office/powerpoint/2010/main" val="10788445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effectLst/>
              </a:rPr>
              <a:t>Petitionen an das EP sind eine Aufforderung an das EP, zu einer bestimmten Angelegenheit Stellung zu nehmen </a:t>
            </a:r>
            <a:r>
              <a:rPr lang="de-DE" i="1" dirty="0">
                <a:effectLst/>
              </a:rPr>
              <a:t>(und sich damit mit dem Thema zu befassen)</a:t>
            </a:r>
            <a:r>
              <a:rPr lang="de-DE"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effectLst/>
              </a:rPr>
              <a:t>Einer der Ausschüsse </a:t>
            </a:r>
            <a:r>
              <a:rPr lang="de-DE" i="1" dirty="0">
                <a:effectLst/>
              </a:rPr>
              <a:t>(= wie Arbeitsgruppen zu verschiedenen Politikbereichen) </a:t>
            </a:r>
            <a:r>
              <a:rPr lang="de-DE" dirty="0">
                <a:effectLst/>
              </a:rPr>
              <a:t>des EP ist der Petitionsausschuss, der sich ausschließlich mit den Ersuchen der Bürger*innen in der EU beschäftigt. Im Petitionsausschuss sitzen Mitglieder des EPs, also durch uns Bürger*innen gewählte Vertreter*innen.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effectLst/>
              </a:rPr>
              <a:t>Eine Petition können alle Bürger*innen mit Wohnort in der EU starten, aber auch Unternehmen. Eine wichtige Voraussetzung ist, dass der oder die Petent*innen </a:t>
            </a:r>
            <a:r>
              <a:rPr lang="de-DE" i="1" dirty="0">
                <a:effectLst/>
              </a:rPr>
              <a:t>(so heißen die Menschen, die eine Petition einreichen)</a:t>
            </a:r>
            <a:r>
              <a:rPr lang="de-DE" dirty="0">
                <a:effectLst/>
              </a:rPr>
              <a:t> unmittelbar (also direkt) von der Angelegenheit betroffen sind, zu der das EP Stellung nehmen soll. Man kann also nicht einfach beliebig Petitionen zu allen möglichen Themen starten. Das wird auch durch das Sekretariat des Petitionsausschusses geprüft. </a:t>
            </a:r>
          </a:p>
          <a:p>
            <a:endParaRPr lang="de-DE" dirty="0"/>
          </a:p>
          <a:p>
            <a:endParaRPr lang="de-DE" dirty="0"/>
          </a:p>
        </p:txBody>
      </p:sp>
      <p:sp>
        <p:nvSpPr>
          <p:cNvPr id="4" name="Foliennummernplatzhalter 3"/>
          <p:cNvSpPr>
            <a:spLocks noGrp="1"/>
          </p:cNvSpPr>
          <p:nvPr>
            <p:ph type="sldNum" sz="quarter" idx="5"/>
          </p:nvPr>
        </p:nvSpPr>
        <p:spPr/>
        <p:txBody>
          <a:bodyPr/>
          <a:lstStyle/>
          <a:p>
            <a:fld id="{FCB9C094-5521-FF4B-BFAE-6C7D625D70BB}" type="slidenum">
              <a:rPr lang="de-DE" smtClean="0"/>
              <a:t>42</a:t>
            </a:fld>
            <a:endParaRPr lang="de-DE"/>
          </a:p>
        </p:txBody>
      </p:sp>
    </p:spTree>
    <p:extLst>
      <p:ext uri="{BB962C8B-B14F-4D97-AF65-F5344CB8AC3E}">
        <p14:creationId xmlns:p14="http://schemas.microsoft.com/office/powerpoint/2010/main" val="4551647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Gespräch über die Beteiligungsmöglichkeiten einleiten. Gibt es Wortmeldungen zu den Fragen?</a:t>
            </a:r>
          </a:p>
          <a:p>
            <a:endParaRPr lang="de-DE" dirty="0"/>
          </a:p>
          <a:p>
            <a:r>
              <a:rPr lang="de-DE" dirty="0"/>
              <a:t>Wieso sind die Hürden zum Starten der verschiedenen Optionen so hoch? Wie erklärt ihr euch das? Was wären Alternativen? </a:t>
            </a:r>
          </a:p>
          <a:p>
            <a:endParaRPr lang="de-DE" dirty="0"/>
          </a:p>
          <a:p>
            <a:r>
              <a:rPr lang="de-DE" dirty="0"/>
              <a:t>Wie kann man auch abgesehen von den vier vorgestellten Möglichkeiten seiner Stimme auf EU-Ebene Ausdruck verleihen?</a:t>
            </a:r>
          </a:p>
        </p:txBody>
      </p:sp>
      <p:sp>
        <p:nvSpPr>
          <p:cNvPr id="4" name="Foliennummernplatzhalter 3"/>
          <p:cNvSpPr>
            <a:spLocks noGrp="1"/>
          </p:cNvSpPr>
          <p:nvPr>
            <p:ph type="sldNum" sz="quarter" idx="5"/>
          </p:nvPr>
        </p:nvSpPr>
        <p:spPr/>
        <p:txBody>
          <a:bodyPr/>
          <a:lstStyle/>
          <a:p>
            <a:fld id="{2FA14A25-3113-419F-98E7-B12B871AB6B2}" type="slidenum">
              <a:rPr lang="de-DE" smtClean="0"/>
              <a:t>43</a:t>
            </a:fld>
            <a:endParaRPr lang="de-DE"/>
          </a:p>
        </p:txBody>
      </p:sp>
    </p:spTree>
    <p:extLst>
      <p:ext uri="{BB962C8B-B14F-4D97-AF65-F5344CB8AC3E}">
        <p14:creationId xmlns:p14="http://schemas.microsoft.com/office/powerpoint/2010/main" val="19202868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Gespräch über die Beteiligungsmöglichkeiten einleiten. Gibt es Wortmeldungen zu den Fragen?</a:t>
            </a:r>
          </a:p>
          <a:p>
            <a:endParaRPr lang="de-DE" dirty="0"/>
          </a:p>
          <a:p>
            <a:r>
              <a:rPr lang="de-DE" dirty="0"/>
              <a:t>Wieso sind die Hürden zum Starten der verschiedenen Optionen so hoch? Wie erklärt ihr euch das? Was wären Alternativen? </a:t>
            </a:r>
          </a:p>
          <a:p>
            <a:endParaRPr lang="de-DE" dirty="0"/>
          </a:p>
          <a:p>
            <a:r>
              <a:rPr lang="de-DE" dirty="0"/>
              <a:t>Wie kann man auch abgesehen von den vier vorgestellten Möglichkeiten seiner Stimme auf EU-Ebene Ausdruck verleihen?</a:t>
            </a:r>
          </a:p>
        </p:txBody>
      </p:sp>
      <p:sp>
        <p:nvSpPr>
          <p:cNvPr id="4" name="Foliennummernplatzhalter 3"/>
          <p:cNvSpPr>
            <a:spLocks noGrp="1"/>
          </p:cNvSpPr>
          <p:nvPr>
            <p:ph type="sldNum" sz="quarter" idx="5"/>
          </p:nvPr>
        </p:nvSpPr>
        <p:spPr/>
        <p:txBody>
          <a:bodyPr/>
          <a:lstStyle/>
          <a:p>
            <a:fld id="{2FA14A25-3113-419F-98E7-B12B871AB6B2}" type="slidenum">
              <a:rPr lang="de-DE" smtClean="0"/>
              <a:t>44</a:t>
            </a:fld>
            <a:endParaRPr lang="de-DE"/>
          </a:p>
        </p:txBody>
      </p:sp>
    </p:spTree>
    <p:extLst>
      <p:ext uri="{BB962C8B-B14F-4D97-AF65-F5344CB8AC3E}">
        <p14:creationId xmlns:p14="http://schemas.microsoft.com/office/powerpoint/2010/main" val="1920286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DE" baseline="0" dirty="0"/>
          </a:p>
          <a:p>
            <a:endParaRPr lang="de-DE" baseline="0" dirty="0"/>
          </a:p>
          <a:p>
            <a:endParaRPr lang="de-DE" dirty="0"/>
          </a:p>
        </p:txBody>
      </p:sp>
      <p:sp>
        <p:nvSpPr>
          <p:cNvPr id="4" name="Foliennummernplatzhalter 3"/>
          <p:cNvSpPr>
            <a:spLocks noGrp="1"/>
          </p:cNvSpPr>
          <p:nvPr>
            <p:ph type="sldNum" sz="quarter" idx="5"/>
          </p:nvPr>
        </p:nvSpPr>
        <p:spPr/>
        <p:txBody>
          <a:bodyPr/>
          <a:lstStyle/>
          <a:p>
            <a:fld id="{541E9CB7-253A-8640-8681-74B6F60605FB}" type="slidenum">
              <a:rPr lang="de-DE" smtClean="0"/>
              <a:t>4</a:t>
            </a:fld>
            <a:endParaRPr lang="de-DE"/>
          </a:p>
        </p:txBody>
      </p:sp>
    </p:spTree>
    <p:extLst>
      <p:ext uri="{BB962C8B-B14F-4D97-AF65-F5344CB8AC3E}">
        <p14:creationId xmlns:p14="http://schemas.microsoft.com/office/powerpoint/2010/main" val="2195500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41E9CB7-253A-8640-8681-74B6F60605FB}" type="slidenum">
              <a:rPr lang="de-DE" smtClean="0"/>
              <a:t>45</a:t>
            </a:fld>
            <a:endParaRPr lang="de-DE"/>
          </a:p>
        </p:txBody>
      </p:sp>
    </p:spTree>
    <p:extLst>
      <p:ext uri="{BB962C8B-B14F-4D97-AF65-F5344CB8AC3E}">
        <p14:creationId xmlns:p14="http://schemas.microsoft.com/office/powerpoint/2010/main" val="9458159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endParaRPr lang="de-DE" b="0" dirty="0"/>
          </a:p>
        </p:txBody>
      </p:sp>
      <p:sp>
        <p:nvSpPr>
          <p:cNvPr id="4" name="Foliennummernplatzhalter 3"/>
          <p:cNvSpPr>
            <a:spLocks noGrp="1"/>
          </p:cNvSpPr>
          <p:nvPr>
            <p:ph type="sldNum" sz="quarter" idx="5"/>
          </p:nvPr>
        </p:nvSpPr>
        <p:spPr/>
        <p:txBody>
          <a:bodyPr/>
          <a:lstStyle/>
          <a:p>
            <a:fld id="{FAC9D284-5B54-1C4A-AE62-BF22ABDF967B}" type="slidenum">
              <a:rPr lang="de-DE" smtClean="0"/>
              <a:t>46</a:t>
            </a:fld>
            <a:endParaRPr lang="de-DE"/>
          </a:p>
        </p:txBody>
      </p:sp>
    </p:spTree>
    <p:extLst>
      <p:ext uri="{BB962C8B-B14F-4D97-AF65-F5344CB8AC3E}">
        <p14:creationId xmlns:p14="http://schemas.microsoft.com/office/powerpoint/2010/main" val="21331575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endParaRPr lang="de-DE" b="0" dirty="0"/>
          </a:p>
        </p:txBody>
      </p:sp>
      <p:sp>
        <p:nvSpPr>
          <p:cNvPr id="4" name="Foliennummernplatzhalter 3"/>
          <p:cNvSpPr>
            <a:spLocks noGrp="1"/>
          </p:cNvSpPr>
          <p:nvPr>
            <p:ph type="sldNum" sz="quarter" idx="5"/>
          </p:nvPr>
        </p:nvSpPr>
        <p:spPr/>
        <p:txBody>
          <a:bodyPr/>
          <a:lstStyle/>
          <a:p>
            <a:fld id="{FAC9D284-5B54-1C4A-AE62-BF22ABDF967B}" type="slidenum">
              <a:rPr lang="de-DE" smtClean="0"/>
              <a:t>47</a:t>
            </a:fld>
            <a:endParaRPr lang="de-DE"/>
          </a:p>
        </p:txBody>
      </p:sp>
    </p:spTree>
    <p:extLst>
      <p:ext uri="{BB962C8B-B14F-4D97-AF65-F5344CB8AC3E}">
        <p14:creationId xmlns:p14="http://schemas.microsoft.com/office/powerpoint/2010/main" val="37353212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FA14A25-3113-419F-98E7-B12B871AB6B2}" type="slidenum">
              <a:rPr lang="de-DE" smtClean="0"/>
              <a:t>48</a:t>
            </a:fld>
            <a:endParaRPr lang="de-DE"/>
          </a:p>
        </p:txBody>
      </p:sp>
    </p:spTree>
    <p:extLst>
      <p:ext uri="{BB962C8B-B14F-4D97-AF65-F5344CB8AC3E}">
        <p14:creationId xmlns:p14="http://schemas.microsoft.com/office/powerpoint/2010/main" val="2570433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Am zweiten Tag erleben die Teilnehmenden eine Möglichkeit zur Teilhabe auf europäischer Ebene hautnah: In einem Planspiel zum Konsultationsverfahren der europäischen Kommission verhandeln sie aus der Perspektive europäischer Interessenvertreter*innen über die Reform der Gemeinsamen Agrarpolitik, einem zukunftsweisenden Politikfeld der EU</a:t>
            </a:r>
            <a:endParaRPr lang="de-DE" baseline="0" dirty="0"/>
          </a:p>
          <a:p>
            <a:endParaRPr lang="de-DE" dirty="0"/>
          </a:p>
        </p:txBody>
      </p:sp>
      <p:sp>
        <p:nvSpPr>
          <p:cNvPr id="4" name="Foliennummernplatzhalter 3"/>
          <p:cNvSpPr>
            <a:spLocks noGrp="1"/>
          </p:cNvSpPr>
          <p:nvPr>
            <p:ph type="sldNum" sz="quarter" idx="5"/>
          </p:nvPr>
        </p:nvSpPr>
        <p:spPr/>
        <p:txBody>
          <a:bodyPr/>
          <a:lstStyle/>
          <a:p>
            <a:fld id="{541E9CB7-253A-8640-8681-74B6F60605FB}" type="slidenum">
              <a:rPr lang="de-DE" smtClean="0"/>
              <a:t>5</a:t>
            </a:fld>
            <a:endParaRPr lang="de-DE"/>
          </a:p>
        </p:txBody>
      </p:sp>
    </p:spTree>
    <p:extLst>
      <p:ext uri="{BB962C8B-B14F-4D97-AF65-F5344CB8AC3E}">
        <p14:creationId xmlns:p14="http://schemas.microsoft.com/office/powerpoint/2010/main" val="2981887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FA14A25-3113-419F-98E7-B12B871AB6B2}" type="slidenum">
              <a:rPr lang="de-DE" smtClean="0"/>
              <a:t>6</a:t>
            </a:fld>
            <a:endParaRPr lang="de-DE"/>
          </a:p>
        </p:txBody>
      </p:sp>
    </p:spTree>
    <p:extLst>
      <p:ext uri="{BB962C8B-B14F-4D97-AF65-F5344CB8AC3E}">
        <p14:creationId xmlns:p14="http://schemas.microsoft.com/office/powerpoint/2010/main" val="1469105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28600" indent="-228600">
              <a:buAutoNum type="arabicPeriod"/>
            </a:pPr>
            <a:r>
              <a:rPr lang="de-DE" dirty="0"/>
              <a:t>Arbeitsauftrag vorstellen: Jede*</a:t>
            </a:r>
            <a:r>
              <a:rPr lang="de-DE" dirty="0" err="1"/>
              <a:t>r</a:t>
            </a:r>
            <a:r>
              <a:rPr lang="de-DE" dirty="0"/>
              <a:t> soll alleine über die Frage nachdenken, was Demokratie für ihn*sie bedeutet. Ergebnis wird auf Moderationsmaterial-Blättern festgehalten, die ausgeteilt werden. Es gibt kein richtig und kein falsch, die eigenen und ganz persönlichen Gedanken zählen und sollen notiert werden. </a:t>
            </a:r>
          </a:p>
          <a:p>
            <a:pPr marL="228600" indent="-228600">
              <a:buAutoNum type="arabicPeriod"/>
            </a:pPr>
            <a:r>
              <a:rPr lang="de-DE" dirty="0" err="1"/>
              <a:t>SuS</a:t>
            </a:r>
            <a:r>
              <a:rPr lang="de-DE" dirty="0"/>
              <a:t> heften ihre Ideen an die Tafel / Pinnwand / Whiteboard</a:t>
            </a:r>
          </a:p>
          <a:p>
            <a:pPr marL="228600" indent="-228600">
              <a:buAutoNum type="arabicPeriod"/>
            </a:pPr>
            <a:r>
              <a:rPr lang="de-DE" dirty="0"/>
              <a:t>Moderation beginnt Gespräch: Personen, die auffällige Ergebnisse produziert haben, werden gebeten, diese zu kommentieren. </a:t>
            </a:r>
          </a:p>
          <a:p>
            <a:pPr marL="228600" indent="-228600">
              <a:buAutoNum type="arabicPeriod"/>
            </a:pPr>
            <a:r>
              <a:rPr lang="de-DE" dirty="0"/>
              <a:t>Ergebnisse werden </a:t>
            </a:r>
            <a:r>
              <a:rPr lang="de-DE" dirty="0" err="1"/>
              <a:t>geclustert</a:t>
            </a:r>
            <a:r>
              <a:rPr lang="de-DE" dirty="0"/>
              <a:t> und thematisch sortiert. </a:t>
            </a:r>
          </a:p>
        </p:txBody>
      </p:sp>
      <p:sp>
        <p:nvSpPr>
          <p:cNvPr id="4" name="Foliennummernplatzhalter 3"/>
          <p:cNvSpPr>
            <a:spLocks noGrp="1"/>
          </p:cNvSpPr>
          <p:nvPr>
            <p:ph type="sldNum" sz="quarter" idx="5"/>
          </p:nvPr>
        </p:nvSpPr>
        <p:spPr/>
        <p:txBody>
          <a:bodyPr/>
          <a:lstStyle/>
          <a:p>
            <a:fld id="{2FA14A25-3113-419F-98E7-B12B871AB6B2}" type="slidenum">
              <a:rPr lang="de-DE" smtClean="0"/>
              <a:t>7</a:t>
            </a:fld>
            <a:endParaRPr lang="de-DE"/>
          </a:p>
        </p:txBody>
      </p:sp>
    </p:spTree>
    <p:extLst>
      <p:ext uri="{BB962C8B-B14F-4D97-AF65-F5344CB8AC3E}">
        <p14:creationId xmlns:p14="http://schemas.microsoft.com/office/powerpoint/2010/main" val="43671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FA14A25-3113-419F-98E7-B12B871AB6B2}" type="slidenum">
              <a:rPr lang="de-DE" smtClean="0"/>
              <a:t>8</a:t>
            </a:fld>
            <a:endParaRPr lang="de-DE"/>
          </a:p>
        </p:txBody>
      </p:sp>
    </p:spTree>
    <p:extLst>
      <p:ext uri="{BB962C8B-B14F-4D97-AF65-F5344CB8AC3E}">
        <p14:creationId xmlns:p14="http://schemas.microsoft.com/office/powerpoint/2010/main" val="1488570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Menschenrechte= unter anderem </a:t>
            </a:r>
            <a:r>
              <a:rPr lang="de-DE" b="1" dirty="0"/>
              <a:t>Gleichheit</a:t>
            </a:r>
            <a:r>
              <a:rPr lang="de-DE" dirty="0"/>
              <a:t> („Alle Menschen sind gleich. Niemand wird aufgrund von Geschlecht, Aussehen etc. diskriminiert“), </a:t>
            </a:r>
            <a:r>
              <a:rPr lang="de-DE" b="1" dirty="0"/>
              <a:t>Sicherheit</a:t>
            </a:r>
            <a:r>
              <a:rPr lang="de-DE" dirty="0"/>
              <a:t> („Schutz vor körperlichen und psychischen Verletzungen“), </a:t>
            </a:r>
            <a:r>
              <a:rPr lang="de-DE" b="1" dirty="0"/>
              <a:t>Freiheit </a:t>
            </a:r>
            <a:r>
              <a:rPr lang="de-DE" dirty="0"/>
              <a:t>(„</a:t>
            </a:r>
            <a:r>
              <a:rPr lang="de-DE" sz="1200" b="0" i="0" u="none" strike="noStrike" kern="1200" dirty="0">
                <a:solidFill>
                  <a:schemeClr val="tx1"/>
                </a:solidFill>
                <a:effectLst/>
                <a:latin typeface="+mn-lt"/>
                <a:ea typeface="+mn-ea"/>
                <a:cs typeface="+mn-cs"/>
              </a:rPr>
              <a:t>Frei sein bedeutet das Recht, das eigene Leben nach eigenem Gutdünken zu führen und das zu glauben und zu äußern, was einem beliebt. Die persönliche Freiheit wird durch die gleichen Rechte anderer Personen begrenzt.“)</a:t>
            </a:r>
            <a:endParaRPr lang="de-DE" dirty="0"/>
          </a:p>
          <a:p>
            <a:endParaRPr lang="de-DE" dirty="0"/>
          </a:p>
          <a:p>
            <a:r>
              <a:rPr lang="de-DE" dirty="0"/>
              <a:t>Gewaltenteilung= </a:t>
            </a:r>
            <a:r>
              <a:rPr lang="de-DE" sz="1200" b="0" i="0" u="none" strike="noStrike" kern="1200" dirty="0">
                <a:solidFill>
                  <a:schemeClr val="tx1"/>
                </a:solidFill>
                <a:effectLst/>
                <a:latin typeface="+mn-lt"/>
                <a:ea typeface="+mn-ea"/>
                <a:cs typeface="+mn-cs"/>
              </a:rPr>
              <a:t>Trennung von gesetzgebender, ausführender und richterlicher Staatsgewalt und ihre Zuweisung an voneinander unabhängige Staatsorgane. </a:t>
            </a:r>
            <a:endParaRPr lang="de-DE" dirty="0"/>
          </a:p>
          <a:p>
            <a:endParaRPr lang="de-DE" dirty="0"/>
          </a:p>
          <a:p>
            <a:r>
              <a:rPr lang="de-DE" dirty="0"/>
              <a:t>Verantwortlichkeit der Regierung= Regierung ist für Handeln verantwortlich, kann zur Rechenschaft gezogen werden. </a:t>
            </a:r>
          </a:p>
          <a:p>
            <a:endParaRPr lang="de-DE" dirty="0"/>
          </a:p>
          <a:p>
            <a:r>
              <a:rPr lang="de-DE" dirty="0"/>
              <a:t>Unabhängigkeit der Gerichte= Richter*innen entscheiden auf Grundlage der Gesetze. Niemand kann ihnen etwas vorschreiben. </a:t>
            </a:r>
          </a:p>
          <a:p>
            <a:endParaRPr lang="de-DE" dirty="0"/>
          </a:p>
          <a:p>
            <a:r>
              <a:rPr lang="de-DE" dirty="0"/>
              <a:t>Gesetzmäßigkeit der Verwaltung= Zur G</a:t>
            </a:r>
            <a:r>
              <a:rPr lang="de-DE" sz="1200" b="0" i="0" u="none" strike="noStrike" kern="1200" dirty="0">
                <a:solidFill>
                  <a:schemeClr val="tx1"/>
                </a:solidFill>
                <a:effectLst/>
                <a:latin typeface="+mn-lt"/>
                <a:ea typeface="+mn-ea"/>
                <a:cs typeface="+mn-cs"/>
              </a:rPr>
              <a:t>esetzmäßigkeit der Verwaltung gehört der sog. Vorrang des Gesetzes. Dieser Grundsatz besagt, dass die Verwaltung keine Maßnahmen treffen darf, die einem Gesetz widersprechen.</a:t>
            </a:r>
            <a:endParaRPr lang="de-DE" dirty="0"/>
          </a:p>
          <a:p>
            <a:endParaRPr lang="de-DE" dirty="0"/>
          </a:p>
          <a:p>
            <a:r>
              <a:rPr lang="de-DE" dirty="0"/>
              <a:t>Mehrparteiensystem= Ein politisches System, in dem (zumindest theoretisch) die Geschicke des Staates lenken können. </a:t>
            </a:r>
          </a:p>
          <a:p>
            <a:endParaRPr lang="de-DE" dirty="0"/>
          </a:p>
          <a:p>
            <a:r>
              <a:rPr lang="de-DE" dirty="0"/>
              <a:t>Freie, gleiche, geheime Wahlen=  FREI jede*</a:t>
            </a:r>
            <a:r>
              <a:rPr lang="de-DE" dirty="0" err="1"/>
              <a:t>r</a:t>
            </a:r>
            <a:r>
              <a:rPr lang="de-DE" dirty="0"/>
              <a:t> kann wählen, wen er*sie wählen möchte, GLEICH alle Stimmen zählen gleich viel, GEHEIM Wähler*in kann unbeobachtet wählen und wird so von niemandem unter Druck gesetzt.</a:t>
            </a:r>
          </a:p>
          <a:p>
            <a:endParaRPr lang="de-DE" dirty="0"/>
          </a:p>
        </p:txBody>
      </p:sp>
      <p:sp>
        <p:nvSpPr>
          <p:cNvPr id="4" name="Foliennummernplatzhalter 3"/>
          <p:cNvSpPr>
            <a:spLocks noGrp="1"/>
          </p:cNvSpPr>
          <p:nvPr>
            <p:ph type="sldNum" sz="quarter" idx="5"/>
          </p:nvPr>
        </p:nvSpPr>
        <p:spPr/>
        <p:txBody>
          <a:bodyPr/>
          <a:lstStyle/>
          <a:p>
            <a:fld id="{2FA14A25-3113-419F-98E7-B12B871AB6B2}" type="slidenum">
              <a:rPr lang="de-DE" smtClean="0"/>
              <a:t>9</a:t>
            </a:fld>
            <a:endParaRPr lang="de-DE"/>
          </a:p>
        </p:txBody>
      </p:sp>
    </p:spTree>
    <p:extLst>
      <p:ext uri="{BB962C8B-B14F-4D97-AF65-F5344CB8AC3E}">
        <p14:creationId xmlns:p14="http://schemas.microsoft.com/office/powerpoint/2010/main" val="2849692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de-DE"/>
              <a:t>Mastertitelformat bearbeiten</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23.02.23</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‹Nr.›</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23.02.23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23.02.23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23.02.23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de-DE"/>
              <a:t>Mastertitelformat bearbeiten</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23.02.23</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‹Nr.›</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de-DE"/>
              <a:t>Mastertitelformat bearbeiten</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23.02.23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de-DE"/>
              <a:t>Mastertitelformat bearbeiten</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23.02.23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23.02.23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23.02.23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de-DE"/>
              <a:t>Mastertitelformat bearbeiten</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23.02.23</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‹Nr.›</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de-DE"/>
              <a:t>Mastertitelformat bearbeiten</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23.02.23</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‹Nr.›</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de-DE"/>
              <a:t>Mastertitelformat bearbeiten</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23.02.23</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‹Nr.›</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g"/><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1.png"/><Relationship Id="rId5" Type="http://schemas.openxmlformats.org/officeDocument/2006/relationships/image" Target="../media/image3.png"/><Relationship Id="rId6" Type="http://schemas.openxmlformats.org/officeDocument/2006/relationships/image" Target="../media/image2.jp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jp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jp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jp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jp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jp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2.jp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jp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1.png"/><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2.jp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2.jp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svg"/><Relationship Id="rId5" Type="http://schemas.openxmlformats.org/officeDocument/2006/relationships/image" Target="../media/image8.png"/><Relationship Id="rId6" Type="http://schemas.openxmlformats.org/officeDocument/2006/relationships/image" Target="../media/image10.sv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2.jp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2.jp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jp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2.jp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2.jp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2.svg"/><Relationship Id="rId5" Type="http://schemas.openxmlformats.org/officeDocument/2006/relationships/image" Target="../media/image1.png"/><Relationship Id="rId6" Type="http://schemas.openxmlformats.org/officeDocument/2006/relationships/image" Target="../media/image3.png"/><Relationship Id="rId7" Type="http://schemas.openxmlformats.org/officeDocument/2006/relationships/image" Target="../media/image2.jp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3.png"/><Relationship Id="rId5" Type="http://schemas.openxmlformats.org/officeDocument/2006/relationships/image" Target="../media/image2.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2.jp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11.png"/><Relationship Id="rId6" Type="http://schemas.openxmlformats.org/officeDocument/2006/relationships/image" Target="../media/image2.jp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2.jp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15.png"/><Relationship Id="rId6" Type="http://schemas.openxmlformats.org/officeDocument/2006/relationships/image" Target="../media/image2.jp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svg"/><Relationship Id="rId5" Type="http://schemas.openxmlformats.org/officeDocument/2006/relationships/image" Target="../media/image8.png"/><Relationship Id="rId6" Type="http://schemas.openxmlformats.org/officeDocument/2006/relationships/image" Target="../media/image10.sv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2.jpg"/><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notesSlide" Target="../notesSlides/notesSlide32.xml"/><Relationship Id="rId5" Type="http://schemas.openxmlformats.org/officeDocument/2006/relationships/image" Target="../media/image1.png"/><Relationship Id="rId6" Type="http://schemas.openxmlformats.org/officeDocument/2006/relationships/image" Target="../media/image2.jpg"/><Relationship Id="rId7" Type="http://schemas.openxmlformats.org/officeDocument/2006/relationships/image" Target="../media/image16.png"/><Relationship Id="rId1" Type="http://schemas.microsoft.com/office/2007/relationships/media" Target="../media/media1.mp4"/><Relationship Id="rId2" Type="http://schemas.openxmlformats.org/officeDocument/2006/relationships/video" Target="../media/media1.mp4"/></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2.jpg"/><Relationship Id="rId1" Type="http://schemas.openxmlformats.org/officeDocument/2006/relationships/slideLayout" Target="../slideLayouts/slideLayout4.xml"/><Relationship Id="rId2" Type="http://schemas.openxmlformats.org/officeDocument/2006/relationships/notesSlide" Target="../notesSlides/notesSlide33.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2.jp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1.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3.png"/><Relationship Id="rId5" Type="http://schemas.openxmlformats.org/officeDocument/2006/relationships/image" Target="../media/image2.jp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2.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3.png"/><Relationship Id="rId5" Type="http://schemas.openxmlformats.org/officeDocument/2006/relationships/image" Target="../media/image2.jp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2.jp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2.jp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2.jp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2.jp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2.jp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2.jp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2.jp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2.jp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873A903E-6201-EE4D-B7E8-EDAA0AF9E319}"/>
              </a:ext>
            </a:extLst>
          </p:cNvPr>
          <p:cNvSpPr>
            <a:spLocks noGrp="1"/>
          </p:cNvSpPr>
          <p:nvPr>
            <p:ph type="ctrTitle"/>
          </p:nvPr>
        </p:nvSpPr>
        <p:spPr>
          <a:xfrm>
            <a:off x="1707723" y="3429000"/>
            <a:ext cx="8361229" cy="2098226"/>
          </a:xfrm>
        </p:spPr>
        <p:txBody>
          <a:bodyPr/>
          <a:lstStyle/>
          <a:p>
            <a:r>
              <a:rPr lang="de-DE" dirty="0"/>
              <a:t/>
            </a:r>
            <a:br>
              <a:rPr lang="de-DE" dirty="0"/>
            </a:br>
            <a:r>
              <a:rPr lang="de-DE" dirty="0"/>
              <a:t/>
            </a:r>
            <a:br>
              <a:rPr lang="de-DE" dirty="0"/>
            </a:br>
            <a:r>
              <a:rPr lang="de-DE" dirty="0"/>
              <a:t/>
            </a:r>
            <a:br>
              <a:rPr lang="de-DE" dirty="0"/>
            </a:br>
            <a:r>
              <a:rPr lang="de-DE" dirty="0"/>
              <a:t/>
            </a:r>
            <a:br>
              <a:rPr lang="de-DE" dirty="0"/>
            </a:br>
            <a:r>
              <a:rPr lang="de-DE" dirty="0"/>
              <a:t/>
            </a:r>
            <a:br>
              <a:rPr lang="de-DE" dirty="0"/>
            </a:br>
            <a:r>
              <a:rPr lang="de-DE" dirty="0"/>
              <a:t/>
            </a:r>
            <a:br>
              <a:rPr lang="de-DE" dirty="0"/>
            </a:br>
            <a:r>
              <a:rPr lang="de-DE" dirty="0"/>
              <a:t/>
            </a:r>
            <a:br>
              <a:rPr lang="de-DE" dirty="0"/>
            </a:br>
            <a:r>
              <a:rPr lang="de-DE" dirty="0"/>
              <a:t/>
            </a:r>
            <a:br>
              <a:rPr lang="de-DE" dirty="0"/>
            </a:br>
            <a:r>
              <a:rPr lang="de-DE" dirty="0"/>
              <a:t>#Demokratie und du</a:t>
            </a:r>
            <a:br>
              <a:rPr lang="de-DE" dirty="0"/>
            </a:br>
            <a:endParaRPr lang="de-DE" dirty="0"/>
          </a:p>
        </p:txBody>
      </p:sp>
      <p:sp>
        <p:nvSpPr>
          <p:cNvPr id="8" name="Textfeld 7">
            <a:extLst>
              <a:ext uri="{FF2B5EF4-FFF2-40B4-BE49-F238E27FC236}">
                <a16:creationId xmlns:a16="http://schemas.microsoft.com/office/drawing/2014/main" xmlns="" id="{C17C1BB3-637A-2E48-814B-8B7FC8E7F3F2}"/>
              </a:ext>
            </a:extLst>
          </p:cNvPr>
          <p:cNvSpPr txBox="1"/>
          <p:nvPr/>
        </p:nvSpPr>
        <p:spPr>
          <a:xfrm>
            <a:off x="4944533" y="6254044"/>
            <a:ext cx="184731" cy="369332"/>
          </a:xfrm>
          <a:prstGeom prst="rect">
            <a:avLst/>
          </a:prstGeom>
          <a:noFill/>
        </p:spPr>
        <p:txBody>
          <a:bodyPr wrap="none" rtlCol="0">
            <a:spAutoFit/>
          </a:bodyPr>
          <a:lstStyle/>
          <a:p>
            <a:endParaRPr lang="de-DE" dirty="0"/>
          </a:p>
        </p:txBody>
      </p:sp>
      <p:pic>
        <p:nvPicPr>
          <p:cNvPr id="9" name="Grafik 8">
            <a:extLst>
              <a:ext uri="{FF2B5EF4-FFF2-40B4-BE49-F238E27FC236}">
                <a16:creationId xmlns:a16="http://schemas.microsoft.com/office/drawing/2014/main" xmlns="" id="{815C6A07-ECEA-3D41-9996-30C280920F4C}"/>
              </a:ext>
            </a:extLst>
          </p:cNvPr>
          <p:cNvPicPr>
            <a:picLocks noChangeAspect="1"/>
          </p:cNvPicPr>
          <p:nvPr/>
        </p:nvPicPr>
        <p:blipFill>
          <a:blip r:embed="rId3"/>
          <a:stretch>
            <a:fillRect/>
          </a:stretch>
        </p:blipFill>
        <p:spPr>
          <a:xfrm>
            <a:off x="9537700" y="6084711"/>
            <a:ext cx="2654300" cy="762000"/>
          </a:xfrm>
          <a:prstGeom prst="rect">
            <a:avLst/>
          </a:prstGeom>
        </p:spPr>
      </p:pic>
      <p:pic>
        <p:nvPicPr>
          <p:cNvPr id="6" name="Grafik 5" descr="Ein Bild, das Text enthält.&#10;&#10;Automatisch generierte Beschreibung">
            <a:extLst>
              <a:ext uri="{FF2B5EF4-FFF2-40B4-BE49-F238E27FC236}">
                <a16:creationId xmlns:a16="http://schemas.microsoft.com/office/drawing/2014/main" xmlns="" id="{FB79762C-52C3-5F4B-AEB8-E64FD0C1EDBB}"/>
              </a:ext>
            </a:extLst>
          </p:cNvPr>
          <p:cNvPicPr>
            <a:picLocks noChangeAspect="1"/>
          </p:cNvPicPr>
          <p:nvPr/>
        </p:nvPicPr>
        <p:blipFill>
          <a:blip r:embed="rId4"/>
          <a:stretch>
            <a:fillRect/>
          </a:stretch>
        </p:blipFill>
        <p:spPr>
          <a:xfrm>
            <a:off x="0" y="5808535"/>
            <a:ext cx="2123048" cy="1069446"/>
          </a:xfrm>
          <a:prstGeom prst="rect">
            <a:avLst/>
          </a:prstGeom>
        </p:spPr>
      </p:pic>
      <p:pic>
        <p:nvPicPr>
          <p:cNvPr id="10" name="Grafik 9">
            <a:extLst>
              <a:ext uri="{FF2B5EF4-FFF2-40B4-BE49-F238E27FC236}">
                <a16:creationId xmlns:a16="http://schemas.microsoft.com/office/drawing/2014/main" xmlns="" id="{EF1E7379-8ABA-A84D-B96E-CCBB97E8F87A}"/>
              </a:ext>
            </a:extLst>
          </p:cNvPr>
          <p:cNvPicPr>
            <a:picLocks noChangeAspect="1"/>
          </p:cNvPicPr>
          <p:nvPr/>
        </p:nvPicPr>
        <p:blipFill>
          <a:blip r:embed="rId5"/>
          <a:stretch>
            <a:fillRect/>
          </a:stretch>
        </p:blipFill>
        <p:spPr>
          <a:xfrm>
            <a:off x="10563796" y="11289"/>
            <a:ext cx="1628204" cy="838200"/>
          </a:xfrm>
          <a:prstGeom prst="rect">
            <a:avLst/>
          </a:prstGeom>
        </p:spPr>
      </p:pic>
    </p:spTree>
    <p:extLst>
      <p:ext uri="{BB962C8B-B14F-4D97-AF65-F5344CB8AC3E}">
        <p14:creationId xmlns:p14="http://schemas.microsoft.com/office/powerpoint/2010/main" val="8168724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9DCDFEE-4B74-CD48-B21B-3EA8CDDD97E5}"/>
              </a:ext>
            </a:extLst>
          </p:cNvPr>
          <p:cNvSpPr>
            <a:spLocks noGrp="1"/>
          </p:cNvSpPr>
          <p:nvPr>
            <p:ph type="title"/>
          </p:nvPr>
        </p:nvSpPr>
        <p:spPr/>
        <p:txBody>
          <a:bodyPr/>
          <a:lstStyle/>
          <a:p>
            <a:r>
              <a:rPr lang="de-DE" dirty="0"/>
              <a:t>Gewaltenteilung</a:t>
            </a:r>
          </a:p>
        </p:txBody>
      </p:sp>
      <p:pic>
        <p:nvPicPr>
          <p:cNvPr id="1028" name="Picture 4" descr="Gewaltenteilung | bpb">
            <a:extLst>
              <a:ext uri="{FF2B5EF4-FFF2-40B4-BE49-F238E27FC236}">
                <a16:creationId xmlns:a16="http://schemas.microsoft.com/office/drawing/2014/main" xmlns="" id="{DE82FF21-3FD8-D64A-9596-28194E1A9B5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72267" y="1416050"/>
            <a:ext cx="6606117" cy="4404078"/>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xmlns="" id="{EAB9F6B2-83C3-0040-BC70-541BE8F5667E}"/>
              </a:ext>
            </a:extLst>
          </p:cNvPr>
          <p:cNvSpPr txBox="1"/>
          <p:nvPr/>
        </p:nvSpPr>
        <p:spPr>
          <a:xfrm>
            <a:off x="6722533" y="5802868"/>
            <a:ext cx="3820277" cy="369332"/>
          </a:xfrm>
          <a:prstGeom prst="rect">
            <a:avLst/>
          </a:prstGeom>
          <a:noFill/>
        </p:spPr>
        <p:txBody>
          <a:bodyPr wrap="none" rtlCol="0">
            <a:spAutoFit/>
          </a:bodyPr>
          <a:lstStyle/>
          <a:p>
            <a:r>
              <a:rPr lang="de-DE" dirty="0"/>
              <a:t>Bundeszentrale für politische Bildung</a:t>
            </a:r>
          </a:p>
        </p:txBody>
      </p:sp>
      <p:pic>
        <p:nvPicPr>
          <p:cNvPr id="6" name="Grafik 5">
            <a:extLst>
              <a:ext uri="{FF2B5EF4-FFF2-40B4-BE49-F238E27FC236}">
                <a16:creationId xmlns:a16="http://schemas.microsoft.com/office/drawing/2014/main" xmlns="" id="{07638738-F95A-4046-B166-D54E3A0715C8}"/>
              </a:ext>
            </a:extLst>
          </p:cNvPr>
          <p:cNvPicPr>
            <a:picLocks noChangeAspect="1"/>
          </p:cNvPicPr>
          <p:nvPr/>
        </p:nvPicPr>
        <p:blipFill>
          <a:blip r:embed="rId4"/>
          <a:stretch>
            <a:fillRect/>
          </a:stretch>
        </p:blipFill>
        <p:spPr>
          <a:xfrm>
            <a:off x="10349432" y="6304394"/>
            <a:ext cx="1530248" cy="439306"/>
          </a:xfrm>
          <a:prstGeom prst="rect">
            <a:avLst/>
          </a:prstGeom>
        </p:spPr>
      </p:pic>
      <p:pic>
        <p:nvPicPr>
          <p:cNvPr id="8" name="Grafik 7">
            <a:extLst>
              <a:ext uri="{FF2B5EF4-FFF2-40B4-BE49-F238E27FC236}">
                <a16:creationId xmlns:a16="http://schemas.microsoft.com/office/drawing/2014/main" xmlns="" id="{0F304113-6D70-594F-8A95-4A44550F4AFC}"/>
              </a:ext>
            </a:extLst>
          </p:cNvPr>
          <p:cNvPicPr>
            <a:picLocks noChangeAspect="1"/>
          </p:cNvPicPr>
          <p:nvPr/>
        </p:nvPicPr>
        <p:blipFill>
          <a:blip r:embed="rId5"/>
          <a:stretch>
            <a:fillRect/>
          </a:stretch>
        </p:blipFill>
        <p:spPr>
          <a:xfrm>
            <a:off x="10418528" y="114300"/>
            <a:ext cx="1628204" cy="838200"/>
          </a:xfrm>
          <a:prstGeom prst="rect">
            <a:avLst/>
          </a:prstGeom>
        </p:spPr>
      </p:pic>
      <p:pic>
        <p:nvPicPr>
          <p:cNvPr id="9" name="Grafik 8" descr="Ein Bild, das Text enthält.&#10;&#10;Automatisch generierte Beschreibung">
            <a:extLst>
              <a:ext uri="{FF2B5EF4-FFF2-40B4-BE49-F238E27FC236}">
                <a16:creationId xmlns:a16="http://schemas.microsoft.com/office/drawing/2014/main" xmlns="" id="{E49686F0-2E96-7844-80A5-9CD18FE86EB0}"/>
              </a:ext>
            </a:extLst>
          </p:cNvPr>
          <p:cNvPicPr>
            <a:picLocks noChangeAspect="1"/>
          </p:cNvPicPr>
          <p:nvPr/>
        </p:nvPicPr>
        <p:blipFill>
          <a:blip r:embed="rId6"/>
          <a:stretch>
            <a:fillRect/>
          </a:stretch>
        </p:blipFill>
        <p:spPr>
          <a:xfrm>
            <a:off x="753035" y="5788554"/>
            <a:ext cx="2123048" cy="1069446"/>
          </a:xfrm>
          <a:prstGeom prst="rect">
            <a:avLst/>
          </a:prstGeom>
        </p:spPr>
      </p:pic>
    </p:spTree>
    <p:extLst>
      <p:ext uri="{BB962C8B-B14F-4D97-AF65-F5344CB8AC3E}">
        <p14:creationId xmlns:p14="http://schemas.microsoft.com/office/powerpoint/2010/main" val="36199298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557DCF3-CCC7-3A48-9E80-A6377D354799}"/>
              </a:ext>
            </a:extLst>
          </p:cNvPr>
          <p:cNvSpPr>
            <a:spLocks noGrp="1"/>
          </p:cNvSpPr>
          <p:nvPr>
            <p:ph type="title"/>
          </p:nvPr>
        </p:nvSpPr>
        <p:spPr/>
        <p:txBody>
          <a:bodyPr/>
          <a:lstStyle/>
          <a:p>
            <a:r>
              <a:rPr lang="de-DE" dirty="0"/>
              <a:t>Demokratie in Zitaten</a:t>
            </a:r>
          </a:p>
        </p:txBody>
      </p:sp>
      <p:sp>
        <p:nvSpPr>
          <p:cNvPr id="3" name="Inhaltsplatzhalter 2">
            <a:extLst>
              <a:ext uri="{FF2B5EF4-FFF2-40B4-BE49-F238E27FC236}">
                <a16:creationId xmlns:a16="http://schemas.microsoft.com/office/drawing/2014/main" xmlns="" id="{EC06838F-6FF0-C047-91AB-DC245003AA4F}"/>
              </a:ext>
            </a:extLst>
          </p:cNvPr>
          <p:cNvSpPr>
            <a:spLocks noGrp="1"/>
          </p:cNvSpPr>
          <p:nvPr>
            <p:ph idx="1"/>
          </p:nvPr>
        </p:nvSpPr>
        <p:spPr/>
        <p:txBody>
          <a:bodyPr>
            <a:normAutofit lnSpcReduction="10000"/>
          </a:bodyPr>
          <a:lstStyle/>
          <a:p>
            <a:r>
              <a:rPr lang="de-DE" dirty="0"/>
              <a:t>Kleingruppenarbeit: Analysiert die vorliegenden Zitate. </a:t>
            </a:r>
          </a:p>
          <a:p>
            <a:pPr marL="0" indent="0">
              <a:buNone/>
            </a:pPr>
            <a:r>
              <a:rPr lang="de-DE" dirty="0"/>
              <a:t>	- Wie wird Demokratie beschrieben?</a:t>
            </a:r>
          </a:p>
          <a:p>
            <a:pPr marL="0" indent="0">
              <a:buNone/>
            </a:pPr>
            <a:r>
              <a:rPr lang="de-DE" dirty="0"/>
              <a:t>	- Welche Rolle spielen Bürger*innen?</a:t>
            </a:r>
          </a:p>
          <a:p>
            <a:pPr marL="0" indent="0">
              <a:buNone/>
            </a:pPr>
            <a:r>
              <a:rPr lang="de-DE" dirty="0"/>
              <a:t>	- Welche Charakteristika einer Demokratie erkennt ihr? </a:t>
            </a:r>
          </a:p>
          <a:p>
            <a:pPr marL="0" indent="0">
              <a:buNone/>
            </a:pPr>
            <a:endParaRPr lang="de-DE" dirty="0"/>
          </a:p>
          <a:p>
            <a:r>
              <a:rPr lang="de-DE" dirty="0"/>
              <a:t>Entwickelt eine </a:t>
            </a:r>
            <a:r>
              <a:rPr lang="de-DE" dirty="0" err="1"/>
              <a:t>Mind-Map</a:t>
            </a:r>
            <a:r>
              <a:rPr lang="de-DE" dirty="0"/>
              <a:t> zu dem Zitat. Wie könnte das Zitat umgeschrieben und verändert werden? Wie verändern die Veränderungen den Blick auf die Demokratie?</a:t>
            </a:r>
          </a:p>
          <a:p>
            <a:endParaRPr lang="de-DE" dirty="0"/>
          </a:p>
          <a:p>
            <a:pPr marL="530352" lvl="1" indent="0">
              <a:buNone/>
            </a:pPr>
            <a:r>
              <a:rPr lang="de-DE" dirty="0"/>
              <a:t>Vorgesehene Zeit: 20 Minuten</a:t>
            </a:r>
          </a:p>
        </p:txBody>
      </p:sp>
      <p:pic>
        <p:nvPicPr>
          <p:cNvPr id="4" name="Grafik 3">
            <a:extLst>
              <a:ext uri="{FF2B5EF4-FFF2-40B4-BE49-F238E27FC236}">
                <a16:creationId xmlns:a16="http://schemas.microsoft.com/office/drawing/2014/main" xmlns="" id="{4D7B7947-5000-9448-89E4-0ECFA03EBBD6}"/>
              </a:ext>
            </a:extLst>
          </p:cNvPr>
          <p:cNvPicPr>
            <a:picLocks noChangeAspect="1"/>
          </p:cNvPicPr>
          <p:nvPr/>
        </p:nvPicPr>
        <p:blipFill>
          <a:blip r:embed="rId2"/>
          <a:stretch>
            <a:fillRect/>
          </a:stretch>
        </p:blipFill>
        <p:spPr>
          <a:xfrm>
            <a:off x="10349432" y="6304394"/>
            <a:ext cx="1530248" cy="439306"/>
          </a:xfrm>
          <a:prstGeom prst="rect">
            <a:avLst/>
          </a:prstGeom>
        </p:spPr>
      </p:pic>
      <p:pic>
        <p:nvPicPr>
          <p:cNvPr id="6" name="Grafik 5">
            <a:extLst>
              <a:ext uri="{FF2B5EF4-FFF2-40B4-BE49-F238E27FC236}">
                <a16:creationId xmlns:a16="http://schemas.microsoft.com/office/drawing/2014/main" xmlns="" id="{B93448BD-E0CA-944B-B0E6-6995CE55280A}"/>
              </a:ext>
            </a:extLst>
          </p:cNvPr>
          <p:cNvPicPr>
            <a:picLocks noChangeAspect="1"/>
          </p:cNvPicPr>
          <p:nvPr/>
        </p:nvPicPr>
        <p:blipFill>
          <a:blip r:embed="rId3"/>
          <a:stretch>
            <a:fillRect/>
          </a:stretch>
        </p:blipFill>
        <p:spPr>
          <a:xfrm>
            <a:off x="10418528" y="114300"/>
            <a:ext cx="1628204" cy="838200"/>
          </a:xfrm>
          <a:prstGeom prst="rect">
            <a:avLst/>
          </a:prstGeom>
        </p:spPr>
      </p:pic>
      <p:pic>
        <p:nvPicPr>
          <p:cNvPr id="7" name="Grafik 6" descr="Ein Bild, das Text enthält.&#10;&#10;Automatisch generierte Beschreibung">
            <a:extLst>
              <a:ext uri="{FF2B5EF4-FFF2-40B4-BE49-F238E27FC236}">
                <a16:creationId xmlns:a16="http://schemas.microsoft.com/office/drawing/2014/main" xmlns="" id="{3AEC39DD-0BD9-0846-B942-09EBE20D9614}"/>
              </a:ext>
            </a:extLst>
          </p:cNvPr>
          <p:cNvPicPr>
            <a:picLocks noChangeAspect="1"/>
          </p:cNvPicPr>
          <p:nvPr/>
        </p:nvPicPr>
        <p:blipFill>
          <a:blip r:embed="rId4"/>
          <a:stretch>
            <a:fillRect/>
          </a:stretch>
        </p:blipFill>
        <p:spPr>
          <a:xfrm>
            <a:off x="753035" y="5788554"/>
            <a:ext cx="2123048" cy="1069446"/>
          </a:xfrm>
          <a:prstGeom prst="rect">
            <a:avLst/>
          </a:prstGeom>
        </p:spPr>
      </p:pic>
    </p:spTree>
    <p:extLst>
      <p:ext uri="{BB962C8B-B14F-4D97-AF65-F5344CB8AC3E}">
        <p14:creationId xmlns:p14="http://schemas.microsoft.com/office/powerpoint/2010/main" val="2825750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xmlns="" id="{EC06838F-6FF0-C047-91AB-DC245003AA4F}"/>
              </a:ext>
            </a:extLst>
          </p:cNvPr>
          <p:cNvSpPr>
            <a:spLocks noGrp="1"/>
          </p:cNvSpPr>
          <p:nvPr>
            <p:ph idx="1"/>
          </p:nvPr>
        </p:nvSpPr>
        <p:spPr/>
        <p:txBody>
          <a:bodyPr>
            <a:normAutofit/>
          </a:bodyPr>
          <a:lstStyle/>
          <a:p>
            <a:pPr marL="0" indent="0">
              <a:buNone/>
            </a:pPr>
            <a:endParaRPr lang="de-DE" dirty="0"/>
          </a:p>
          <a:p>
            <a:pPr marL="0" indent="0">
              <a:buNone/>
            </a:pPr>
            <a:endParaRPr lang="de-DE" dirty="0"/>
          </a:p>
          <a:p>
            <a:pPr marL="0" indent="0">
              <a:buNone/>
            </a:pPr>
            <a:endParaRPr lang="de-DE" dirty="0"/>
          </a:p>
          <a:p>
            <a:pPr marL="0" indent="0">
              <a:buNone/>
            </a:pPr>
            <a:endParaRPr lang="de-DE" dirty="0"/>
          </a:p>
        </p:txBody>
      </p:sp>
      <p:pic>
        <p:nvPicPr>
          <p:cNvPr id="4" name="Grafik 3">
            <a:extLst>
              <a:ext uri="{FF2B5EF4-FFF2-40B4-BE49-F238E27FC236}">
                <a16:creationId xmlns:a16="http://schemas.microsoft.com/office/drawing/2014/main" xmlns="" id="{4D7B7947-5000-9448-89E4-0ECFA03EBBD6}"/>
              </a:ext>
            </a:extLst>
          </p:cNvPr>
          <p:cNvPicPr>
            <a:picLocks noChangeAspect="1"/>
          </p:cNvPicPr>
          <p:nvPr/>
        </p:nvPicPr>
        <p:blipFill>
          <a:blip r:embed="rId2"/>
          <a:stretch>
            <a:fillRect/>
          </a:stretch>
        </p:blipFill>
        <p:spPr>
          <a:xfrm>
            <a:off x="10349432" y="6304394"/>
            <a:ext cx="1530248" cy="439306"/>
          </a:xfrm>
          <a:prstGeom prst="rect">
            <a:avLst/>
          </a:prstGeom>
        </p:spPr>
      </p:pic>
      <p:sp>
        <p:nvSpPr>
          <p:cNvPr id="6" name="Oval 5">
            <a:extLst>
              <a:ext uri="{FF2B5EF4-FFF2-40B4-BE49-F238E27FC236}">
                <a16:creationId xmlns:a16="http://schemas.microsoft.com/office/drawing/2014/main" xmlns="" id="{F3C1BF72-0BE3-F643-9177-2DB1002C5438}"/>
              </a:ext>
            </a:extLst>
          </p:cNvPr>
          <p:cNvSpPr/>
          <p:nvPr/>
        </p:nvSpPr>
        <p:spPr>
          <a:xfrm>
            <a:off x="4562489" y="2556819"/>
            <a:ext cx="5126182" cy="1288473"/>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„Wahlen alleine machen noch keine Demokratie“ </a:t>
            </a:r>
            <a:r>
              <a:rPr lang="de-DE" sz="1100" i="1" dirty="0"/>
              <a:t>(Barack Obama)</a:t>
            </a:r>
          </a:p>
        </p:txBody>
      </p:sp>
      <p:sp>
        <p:nvSpPr>
          <p:cNvPr id="7" name="Oval 6">
            <a:extLst>
              <a:ext uri="{FF2B5EF4-FFF2-40B4-BE49-F238E27FC236}">
                <a16:creationId xmlns:a16="http://schemas.microsoft.com/office/drawing/2014/main" xmlns="" id="{24F7F4A7-1FCB-7F44-86A4-C9E19E1C05E1}"/>
              </a:ext>
            </a:extLst>
          </p:cNvPr>
          <p:cNvSpPr/>
          <p:nvPr/>
        </p:nvSpPr>
        <p:spPr>
          <a:xfrm>
            <a:off x="3313960" y="1428750"/>
            <a:ext cx="2479964" cy="831273"/>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t>Weitere Charakteristika von Demokratien?</a:t>
            </a:r>
          </a:p>
        </p:txBody>
      </p:sp>
      <p:sp>
        <p:nvSpPr>
          <p:cNvPr id="8" name="Oval 7">
            <a:extLst>
              <a:ext uri="{FF2B5EF4-FFF2-40B4-BE49-F238E27FC236}">
                <a16:creationId xmlns:a16="http://schemas.microsoft.com/office/drawing/2014/main" xmlns="" id="{63EC6D33-601E-B348-A14B-6748182A26B4}"/>
              </a:ext>
            </a:extLst>
          </p:cNvPr>
          <p:cNvSpPr/>
          <p:nvPr/>
        </p:nvSpPr>
        <p:spPr>
          <a:xfrm>
            <a:off x="768260" y="2212897"/>
            <a:ext cx="2351186" cy="1137039"/>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t>Zu einer Demokratie gehören freie, gleiche, geheime Wahlen. </a:t>
            </a:r>
          </a:p>
        </p:txBody>
      </p:sp>
      <p:sp>
        <p:nvSpPr>
          <p:cNvPr id="9" name="Oval 8">
            <a:extLst>
              <a:ext uri="{FF2B5EF4-FFF2-40B4-BE49-F238E27FC236}">
                <a16:creationId xmlns:a16="http://schemas.microsoft.com/office/drawing/2014/main" xmlns="" id="{40279C04-9E33-ED49-A2DE-C2F95EBE1939}"/>
              </a:ext>
            </a:extLst>
          </p:cNvPr>
          <p:cNvSpPr/>
          <p:nvPr/>
        </p:nvSpPr>
        <p:spPr>
          <a:xfrm>
            <a:off x="8564544" y="4509164"/>
            <a:ext cx="2812472" cy="997698"/>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i="1" dirty="0"/>
              <a:t>„Wahlen sind entscheidend für eine Demokratie“</a:t>
            </a:r>
          </a:p>
        </p:txBody>
      </p:sp>
      <p:sp>
        <p:nvSpPr>
          <p:cNvPr id="10" name="Oval 9">
            <a:extLst>
              <a:ext uri="{FF2B5EF4-FFF2-40B4-BE49-F238E27FC236}">
                <a16:creationId xmlns:a16="http://schemas.microsoft.com/office/drawing/2014/main" xmlns="" id="{CBBD68E2-57D7-7849-8B0D-123C4F219D18}"/>
              </a:ext>
            </a:extLst>
          </p:cNvPr>
          <p:cNvSpPr/>
          <p:nvPr/>
        </p:nvSpPr>
        <p:spPr>
          <a:xfrm>
            <a:off x="8718252" y="1636567"/>
            <a:ext cx="1257814" cy="415637"/>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t>…</a:t>
            </a:r>
          </a:p>
        </p:txBody>
      </p:sp>
      <p:sp>
        <p:nvSpPr>
          <p:cNvPr id="11" name="Oval 10">
            <a:extLst>
              <a:ext uri="{FF2B5EF4-FFF2-40B4-BE49-F238E27FC236}">
                <a16:creationId xmlns:a16="http://schemas.microsoft.com/office/drawing/2014/main" xmlns="" id="{BA75DBD5-1B9C-534A-9740-48AF9A38F3BB}"/>
              </a:ext>
            </a:extLst>
          </p:cNvPr>
          <p:cNvSpPr/>
          <p:nvPr/>
        </p:nvSpPr>
        <p:spPr>
          <a:xfrm>
            <a:off x="6117113" y="1812647"/>
            <a:ext cx="1552395" cy="447376"/>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t>Rechtsstaat</a:t>
            </a:r>
          </a:p>
        </p:txBody>
      </p:sp>
      <p:sp>
        <p:nvSpPr>
          <p:cNvPr id="12" name="Oval 11">
            <a:extLst>
              <a:ext uri="{FF2B5EF4-FFF2-40B4-BE49-F238E27FC236}">
                <a16:creationId xmlns:a16="http://schemas.microsoft.com/office/drawing/2014/main" xmlns="" id="{0CDF2B23-8376-6448-B028-BC3F22FCA935}"/>
              </a:ext>
            </a:extLst>
          </p:cNvPr>
          <p:cNvSpPr/>
          <p:nvPr/>
        </p:nvSpPr>
        <p:spPr>
          <a:xfrm>
            <a:off x="5739268" y="636007"/>
            <a:ext cx="1996416" cy="415637"/>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t>Menschenrechte</a:t>
            </a:r>
          </a:p>
        </p:txBody>
      </p:sp>
      <p:sp>
        <p:nvSpPr>
          <p:cNvPr id="13" name="Oval 12">
            <a:extLst>
              <a:ext uri="{FF2B5EF4-FFF2-40B4-BE49-F238E27FC236}">
                <a16:creationId xmlns:a16="http://schemas.microsoft.com/office/drawing/2014/main" xmlns="" id="{B34CBF22-1847-7942-B228-D3AB88CAC3E9}"/>
              </a:ext>
            </a:extLst>
          </p:cNvPr>
          <p:cNvSpPr/>
          <p:nvPr/>
        </p:nvSpPr>
        <p:spPr>
          <a:xfrm>
            <a:off x="5341951" y="5088199"/>
            <a:ext cx="2812472" cy="997698"/>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i="1" dirty="0"/>
              <a:t>„Wahlen sind nicht  entscheidend für eine Demokratie“</a:t>
            </a:r>
          </a:p>
        </p:txBody>
      </p:sp>
      <p:sp>
        <p:nvSpPr>
          <p:cNvPr id="14" name="Oval 13">
            <a:extLst>
              <a:ext uri="{FF2B5EF4-FFF2-40B4-BE49-F238E27FC236}">
                <a16:creationId xmlns:a16="http://schemas.microsoft.com/office/drawing/2014/main" xmlns="" id="{21454B86-AB61-0A44-8A60-362CD5B410CD}"/>
              </a:ext>
            </a:extLst>
          </p:cNvPr>
          <p:cNvSpPr/>
          <p:nvPr/>
        </p:nvSpPr>
        <p:spPr>
          <a:xfrm>
            <a:off x="1359790" y="5088199"/>
            <a:ext cx="3194152" cy="997698"/>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i="1" dirty="0"/>
              <a:t>Was ist dann entscheidend für eine Demokratie?</a:t>
            </a:r>
          </a:p>
        </p:txBody>
      </p:sp>
      <p:cxnSp>
        <p:nvCxnSpPr>
          <p:cNvPr id="16" name="Gerade Verbindung mit Pfeil 15">
            <a:extLst>
              <a:ext uri="{FF2B5EF4-FFF2-40B4-BE49-F238E27FC236}">
                <a16:creationId xmlns:a16="http://schemas.microsoft.com/office/drawing/2014/main" xmlns="" id="{27395019-251A-F04A-AA55-3FE7D85E84AB}"/>
              </a:ext>
            </a:extLst>
          </p:cNvPr>
          <p:cNvCxnSpPr>
            <a:cxnSpLocks/>
            <a:stCxn id="6" idx="2"/>
          </p:cNvCxnSpPr>
          <p:nvPr/>
        </p:nvCxnSpPr>
        <p:spPr>
          <a:xfrm flipH="1" flipV="1">
            <a:off x="3131256" y="2877398"/>
            <a:ext cx="1431233" cy="32365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1" name="Gerade Verbindung mit Pfeil 20">
            <a:extLst>
              <a:ext uri="{FF2B5EF4-FFF2-40B4-BE49-F238E27FC236}">
                <a16:creationId xmlns:a16="http://schemas.microsoft.com/office/drawing/2014/main" xmlns="" id="{66704697-7CCE-3C47-AA95-66A8CAC4C670}"/>
              </a:ext>
            </a:extLst>
          </p:cNvPr>
          <p:cNvCxnSpPr>
            <a:cxnSpLocks/>
          </p:cNvCxnSpPr>
          <p:nvPr/>
        </p:nvCxnSpPr>
        <p:spPr>
          <a:xfrm flipV="1">
            <a:off x="2538263" y="1880722"/>
            <a:ext cx="932251" cy="6643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3" name="Gerade Verbindung mit Pfeil 22">
            <a:extLst>
              <a:ext uri="{FF2B5EF4-FFF2-40B4-BE49-F238E27FC236}">
                <a16:creationId xmlns:a16="http://schemas.microsoft.com/office/drawing/2014/main" xmlns="" id="{F8F5EB77-FF22-7245-8993-72924FCB0959}"/>
              </a:ext>
            </a:extLst>
          </p:cNvPr>
          <p:cNvCxnSpPr>
            <a:cxnSpLocks/>
            <a:endCxn id="12" idx="2"/>
          </p:cNvCxnSpPr>
          <p:nvPr/>
        </p:nvCxnSpPr>
        <p:spPr>
          <a:xfrm flipV="1">
            <a:off x="4676931" y="843826"/>
            <a:ext cx="1062337" cy="58492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6" name="Gerade Verbindung mit Pfeil 25">
            <a:extLst>
              <a:ext uri="{FF2B5EF4-FFF2-40B4-BE49-F238E27FC236}">
                <a16:creationId xmlns:a16="http://schemas.microsoft.com/office/drawing/2014/main" xmlns="" id="{25AF5E73-EC62-0C4F-A680-78B84CABFE3D}"/>
              </a:ext>
            </a:extLst>
          </p:cNvPr>
          <p:cNvCxnSpPr>
            <a:cxnSpLocks/>
            <a:stCxn id="7" idx="5"/>
          </p:cNvCxnSpPr>
          <p:nvPr/>
        </p:nvCxnSpPr>
        <p:spPr>
          <a:xfrm flipV="1">
            <a:off x="5430742" y="2073004"/>
            <a:ext cx="792840" cy="6528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9" name="Gerade Verbindung mit Pfeil 28">
            <a:extLst>
              <a:ext uri="{FF2B5EF4-FFF2-40B4-BE49-F238E27FC236}">
                <a16:creationId xmlns:a16="http://schemas.microsoft.com/office/drawing/2014/main" xmlns="" id="{202EEC5C-FA2A-614F-9709-C8B801D43332}"/>
              </a:ext>
            </a:extLst>
          </p:cNvPr>
          <p:cNvCxnSpPr>
            <a:cxnSpLocks/>
            <a:stCxn id="12" idx="5"/>
            <a:endCxn id="10" idx="1"/>
          </p:cNvCxnSpPr>
          <p:nvPr/>
        </p:nvCxnSpPr>
        <p:spPr>
          <a:xfrm>
            <a:off x="7443316" y="990775"/>
            <a:ext cx="1459139" cy="70666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1" name="Gerade Verbindung mit Pfeil 30">
            <a:extLst>
              <a:ext uri="{FF2B5EF4-FFF2-40B4-BE49-F238E27FC236}">
                <a16:creationId xmlns:a16="http://schemas.microsoft.com/office/drawing/2014/main" xmlns="" id="{63C4793F-6199-AE43-B97A-C24BFF92DA8A}"/>
              </a:ext>
            </a:extLst>
          </p:cNvPr>
          <p:cNvCxnSpPr>
            <a:cxnSpLocks/>
            <a:stCxn id="11" idx="6"/>
          </p:cNvCxnSpPr>
          <p:nvPr/>
        </p:nvCxnSpPr>
        <p:spPr>
          <a:xfrm flipV="1">
            <a:off x="7669508" y="1727051"/>
            <a:ext cx="1039817" cy="30928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3" name="Gerade Verbindung mit Pfeil 32">
            <a:extLst>
              <a:ext uri="{FF2B5EF4-FFF2-40B4-BE49-F238E27FC236}">
                <a16:creationId xmlns:a16="http://schemas.microsoft.com/office/drawing/2014/main" xmlns="" id="{BA23A987-7A64-9B47-9941-A6ABC52E5022}"/>
              </a:ext>
            </a:extLst>
          </p:cNvPr>
          <p:cNvCxnSpPr>
            <a:cxnSpLocks/>
            <a:stCxn id="6" idx="3"/>
            <a:endCxn id="14" idx="0"/>
          </p:cNvCxnSpPr>
          <p:nvPr/>
        </p:nvCxnSpPr>
        <p:spPr>
          <a:xfrm flipH="1">
            <a:off x="2956866" y="3656599"/>
            <a:ext cx="2356335" cy="14316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6" name="Gerade Verbindung mit Pfeil 35">
            <a:extLst>
              <a:ext uri="{FF2B5EF4-FFF2-40B4-BE49-F238E27FC236}">
                <a16:creationId xmlns:a16="http://schemas.microsoft.com/office/drawing/2014/main" xmlns="" id="{10B3C698-DF74-FD42-9348-EA6B3CB494C1}"/>
              </a:ext>
            </a:extLst>
          </p:cNvPr>
          <p:cNvCxnSpPr>
            <a:cxnSpLocks/>
            <a:endCxn id="13" idx="0"/>
          </p:cNvCxnSpPr>
          <p:nvPr/>
        </p:nvCxnSpPr>
        <p:spPr>
          <a:xfrm>
            <a:off x="6662335" y="3858181"/>
            <a:ext cx="85852" cy="123001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0" name="Gerade Verbindung mit Pfeil 39">
            <a:extLst>
              <a:ext uri="{FF2B5EF4-FFF2-40B4-BE49-F238E27FC236}">
                <a16:creationId xmlns:a16="http://schemas.microsoft.com/office/drawing/2014/main" xmlns="" id="{BAF96265-8C56-124C-AA2C-DDB3C047D51B}"/>
              </a:ext>
            </a:extLst>
          </p:cNvPr>
          <p:cNvCxnSpPr>
            <a:cxnSpLocks/>
            <a:stCxn id="6" idx="5"/>
            <a:endCxn id="9" idx="0"/>
          </p:cNvCxnSpPr>
          <p:nvPr/>
        </p:nvCxnSpPr>
        <p:spPr>
          <a:xfrm>
            <a:off x="8937959" y="3656599"/>
            <a:ext cx="1032821" cy="85256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24" name="Grafik 23">
            <a:extLst>
              <a:ext uri="{FF2B5EF4-FFF2-40B4-BE49-F238E27FC236}">
                <a16:creationId xmlns:a16="http://schemas.microsoft.com/office/drawing/2014/main" xmlns="" id="{DC8FE051-F17C-C44F-BBA4-56B9816B6FDA}"/>
              </a:ext>
            </a:extLst>
          </p:cNvPr>
          <p:cNvPicPr>
            <a:picLocks noChangeAspect="1"/>
          </p:cNvPicPr>
          <p:nvPr/>
        </p:nvPicPr>
        <p:blipFill>
          <a:blip r:embed="rId3"/>
          <a:stretch>
            <a:fillRect/>
          </a:stretch>
        </p:blipFill>
        <p:spPr>
          <a:xfrm>
            <a:off x="10418528" y="114300"/>
            <a:ext cx="1628204" cy="838200"/>
          </a:xfrm>
          <a:prstGeom prst="rect">
            <a:avLst/>
          </a:prstGeom>
        </p:spPr>
      </p:pic>
    </p:spTree>
    <p:extLst>
      <p:ext uri="{BB962C8B-B14F-4D97-AF65-F5344CB8AC3E}">
        <p14:creationId xmlns:p14="http://schemas.microsoft.com/office/powerpoint/2010/main" val="38128719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1ECBF05-7F5E-4463-A3E2-CD1ABC353317}"/>
              </a:ext>
            </a:extLst>
          </p:cNvPr>
          <p:cNvSpPr>
            <a:spLocks noGrp="1"/>
          </p:cNvSpPr>
          <p:nvPr>
            <p:ph type="ctrTitle"/>
          </p:nvPr>
        </p:nvSpPr>
        <p:spPr>
          <a:xfrm>
            <a:off x="1915385" y="2414239"/>
            <a:ext cx="8361229" cy="2029522"/>
          </a:xfrm>
        </p:spPr>
        <p:txBody>
          <a:bodyPr>
            <a:noAutofit/>
          </a:bodyPr>
          <a:lstStyle/>
          <a:p>
            <a:r>
              <a:rPr lang="de-DE" sz="3600" dirty="0"/>
              <a:t>„Der wichtigste Titel ist nicht Präsident*in oder Premierminister*in - der wichtigste Titel ist Bürger*in.“</a:t>
            </a:r>
          </a:p>
        </p:txBody>
      </p:sp>
      <p:sp>
        <p:nvSpPr>
          <p:cNvPr id="4" name="Untertitel 3">
            <a:extLst>
              <a:ext uri="{FF2B5EF4-FFF2-40B4-BE49-F238E27FC236}">
                <a16:creationId xmlns:a16="http://schemas.microsoft.com/office/drawing/2014/main" xmlns="" id="{92E6E09E-A12D-4901-A419-8473F54200FC}"/>
              </a:ext>
            </a:extLst>
          </p:cNvPr>
          <p:cNvSpPr>
            <a:spLocks noGrp="1"/>
          </p:cNvSpPr>
          <p:nvPr>
            <p:ph type="subTitle" idx="1"/>
          </p:nvPr>
        </p:nvSpPr>
        <p:spPr>
          <a:xfrm>
            <a:off x="2679906" y="4828478"/>
            <a:ext cx="6831673" cy="568712"/>
          </a:xfrm>
        </p:spPr>
        <p:txBody>
          <a:bodyPr>
            <a:normAutofit/>
          </a:bodyPr>
          <a:lstStyle/>
          <a:p>
            <a:r>
              <a:rPr lang="de-DE" sz="2400" dirty="0"/>
              <a:t>Barack Obama</a:t>
            </a:r>
            <a:endParaRPr lang="de-DE" dirty="0"/>
          </a:p>
        </p:txBody>
      </p:sp>
      <p:pic>
        <p:nvPicPr>
          <p:cNvPr id="5" name="Grafik 4">
            <a:extLst>
              <a:ext uri="{FF2B5EF4-FFF2-40B4-BE49-F238E27FC236}">
                <a16:creationId xmlns:a16="http://schemas.microsoft.com/office/drawing/2014/main" xmlns="" id="{A96BF9E5-03B5-0948-B1AD-BDBD3ADA2893}"/>
              </a:ext>
            </a:extLst>
          </p:cNvPr>
          <p:cNvPicPr>
            <a:picLocks noChangeAspect="1"/>
          </p:cNvPicPr>
          <p:nvPr/>
        </p:nvPicPr>
        <p:blipFill>
          <a:blip r:embed="rId3"/>
          <a:stretch>
            <a:fillRect/>
          </a:stretch>
        </p:blipFill>
        <p:spPr>
          <a:xfrm>
            <a:off x="10418528" y="114300"/>
            <a:ext cx="1628204" cy="838200"/>
          </a:xfrm>
          <a:prstGeom prst="rect">
            <a:avLst/>
          </a:prstGeom>
        </p:spPr>
      </p:pic>
      <p:pic>
        <p:nvPicPr>
          <p:cNvPr id="6" name="Grafik 5" descr="Ein Bild, das Text enthält.&#10;&#10;Automatisch generierte Beschreibung">
            <a:extLst>
              <a:ext uri="{FF2B5EF4-FFF2-40B4-BE49-F238E27FC236}">
                <a16:creationId xmlns:a16="http://schemas.microsoft.com/office/drawing/2014/main" xmlns="" id="{FACECEA0-D444-2D4E-BE8A-6D65F0AEFDF5}"/>
              </a:ext>
            </a:extLst>
          </p:cNvPr>
          <p:cNvPicPr>
            <a:picLocks noChangeAspect="1"/>
          </p:cNvPicPr>
          <p:nvPr/>
        </p:nvPicPr>
        <p:blipFill>
          <a:blip r:embed="rId4"/>
          <a:stretch>
            <a:fillRect/>
          </a:stretch>
        </p:blipFill>
        <p:spPr>
          <a:xfrm>
            <a:off x="753035" y="5788554"/>
            <a:ext cx="2123048" cy="1069446"/>
          </a:xfrm>
          <a:prstGeom prst="rect">
            <a:avLst/>
          </a:prstGeom>
        </p:spPr>
      </p:pic>
    </p:spTree>
    <p:extLst>
      <p:ext uri="{BB962C8B-B14F-4D97-AF65-F5344CB8AC3E}">
        <p14:creationId xmlns:p14="http://schemas.microsoft.com/office/powerpoint/2010/main" val="7370835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1ECBF05-7F5E-4463-A3E2-CD1ABC353317}"/>
              </a:ext>
            </a:extLst>
          </p:cNvPr>
          <p:cNvSpPr>
            <a:spLocks noGrp="1"/>
          </p:cNvSpPr>
          <p:nvPr>
            <p:ph type="ctrTitle"/>
          </p:nvPr>
        </p:nvSpPr>
        <p:spPr>
          <a:xfrm>
            <a:off x="1915127" y="2653990"/>
            <a:ext cx="8361229" cy="1550019"/>
          </a:xfrm>
        </p:spPr>
        <p:txBody>
          <a:bodyPr>
            <a:noAutofit/>
          </a:bodyPr>
          <a:lstStyle/>
          <a:p>
            <a:r>
              <a:rPr lang="de-DE" sz="3600" dirty="0"/>
              <a:t>„Ich habe gelernt, dass man nie zu klein dafür ist, einen Unterschied zu machen.“</a:t>
            </a:r>
          </a:p>
        </p:txBody>
      </p:sp>
      <p:sp>
        <p:nvSpPr>
          <p:cNvPr id="4" name="Untertitel 3">
            <a:extLst>
              <a:ext uri="{FF2B5EF4-FFF2-40B4-BE49-F238E27FC236}">
                <a16:creationId xmlns:a16="http://schemas.microsoft.com/office/drawing/2014/main" xmlns="" id="{92E6E09E-A12D-4901-A419-8473F54200FC}"/>
              </a:ext>
            </a:extLst>
          </p:cNvPr>
          <p:cNvSpPr>
            <a:spLocks noGrp="1"/>
          </p:cNvSpPr>
          <p:nvPr>
            <p:ph type="subTitle" idx="1"/>
          </p:nvPr>
        </p:nvSpPr>
        <p:spPr>
          <a:xfrm>
            <a:off x="2679906" y="4828478"/>
            <a:ext cx="6831673" cy="568712"/>
          </a:xfrm>
        </p:spPr>
        <p:txBody>
          <a:bodyPr>
            <a:normAutofit/>
          </a:bodyPr>
          <a:lstStyle/>
          <a:p>
            <a:r>
              <a:rPr lang="de-DE" sz="2400" dirty="0"/>
              <a:t>Greta Thunberg</a:t>
            </a:r>
            <a:endParaRPr lang="de-DE" dirty="0"/>
          </a:p>
        </p:txBody>
      </p:sp>
      <p:pic>
        <p:nvPicPr>
          <p:cNvPr id="5" name="Grafik 4">
            <a:extLst>
              <a:ext uri="{FF2B5EF4-FFF2-40B4-BE49-F238E27FC236}">
                <a16:creationId xmlns:a16="http://schemas.microsoft.com/office/drawing/2014/main" xmlns="" id="{C3DAAB4F-386A-E64F-820B-3BC909C3C540}"/>
              </a:ext>
            </a:extLst>
          </p:cNvPr>
          <p:cNvPicPr>
            <a:picLocks noChangeAspect="1"/>
          </p:cNvPicPr>
          <p:nvPr/>
        </p:nvPicPr>
        <p:blipFill>
          <a:blip r:embed="rId3"/>
          <a:stretch>
            <a:fillRect/>
          </a:stretch>
        </p:blipFill>
        <p:spPr>
          <a:xfrm>
            <a:off x="10418528" y="114300"/>
            <a:ext cx="1628204" cy="838200"/>
          </a:xfrm>
          <a:prstGeom prst="rect">
            <a:avLst/>
          </a:prstGeom>
        </p:spPr>
      </p:pic>
      <p:pic>
        <p:nvPicPr>
          <p:cNvPr id="6" name="Grafik 5" descr="Ein Bild, das Text enthält.&#10;&#10;Automatisch generierte Beschreibung">
            <a:extLst>
              <a:ext uri="{FF2B5EF4-FFF2-40B4-BE49-F238E27FC236}">
                <a16:creationId xmlns:a16="http://schemas.microsoft.com/office/drawing/2014/main" xmlns="" id="{0FFF0E64-FF98-E340-8EB5-8B206403A547}"/>
              </a:ext>
            </a:extLst>
          </p:cNvPr>
          <p:cNvPicPr>
            <a:picLocks noChangeAspect="1"/>
          </p:cNvPicPr>
          <p:nvPr/>
        </p:nvPicPr>
        <p:blipFill>
          <a:blip r:embed="rId4"/>
          <a:stretch>
            <a:fillRect/>
          </a:stretch>
        </p:blipFill>
        <p:spPr>
          <a:xfrm>
            <a:off x="753035" y="5788554"/>
            <a:ext cx="2123048" cy="1069446"/>
          </a:xfrm>
          <a:prstGeom prst="rect">
            <a:avLst/>
          </a:prstGeom>
        </p:spPr>
      </p:pic>
    </p:spTree>
    <p:extLst>
      <p:ext uri="{BB962C8B-B14F-4D97-AF65-F5344CB8AC3E}">
        <p14:creationId xmlns:p14="http://schemas.microsoft.com/office/powerpoint/2010/main" val="42645011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1ECBF05-7F5E-4463-A3E2-CD1ABC353317}"/>
              </a:ext>
            </a:extLst>
          </p:cNvPr>
          <p:cNvSpPr>
            <a:spLocks noGrp="1"/>
          </p:cNvSpPr>
          <p:nvPr>
            <p:ph type="ctrTitle"/>
          </p:nvPr>
        </p:nvSpPr>
        <p:spPr>
          <a:xfrm>
            <a:off x="1915385" y="2631688"/>
            <a:ext cx="8361229" cy="1594624"/>
          </a:xfrm>
        </p:spPr>
        <p:txBody>
          <a:bodyPr>
            <a:noAutofit/>
          </a:bodyPr>
          <a:lstStyle/>
          <a:p>
            <a:r>
              <a:rPr lang="de-DE" sz="3600" dirty="0"/>
              <a:t>„Ich mag verdammen, was du sagst, aber ich werde mein Leben dafür einsetzen, dass du es sagen darfst.“</a:t>
            </a:r>
          </a:p>
        </p:txBody>
      </p:sp>
      <p:sp>
        <p:nvSpPr>
          <p:cNvPr id="4" name="Untertitel 3">
            <a:extLst>
              <a:ext uri="{FF2B5EF4-FFF2-40B4-BE49-F238E27FC236}">
                <a16:creationId xmlns:a16="http://schemas.microsoft.com/office/drawing/2014/main" xmlns="" id="{92E6E09E-A12D-4901-A419-8473F54200FC}"/>
              </a:ext>
            </a:extLst>
          </p:cNvPr>
          <p:cNvSpPr>
            <a:spLocks noGrp="1"/>
          </p:cNvSpPr>
          <p:nvPr>
            <p:ph type="subTitle" idx="1"/>
          </p:nvPr>
        </p:nvSpPr>
        <p:spPr>
          <a:xfrm>
            <a:off x="2679906" y="4828478"/>
            <a:ext cx="6831673" cy="568712"/>
          </a:xfrm>
        </p:spPr>
        <p:txBody>
          <a:bodyPr>
            <a:normAutofit/>
          </a:bodyPr>
          <a:lstStyle/>
          <a:p>
            <a:r>
              <a:rPr lang="de-DE" sz="2400" dirty="0"/>
              <a:t>Evelyn Beatrice Hall</a:t>
            </a:r>
            <a:endParaRPr lang="de-DE" dirty="0"/>
          </a:p>
        </p:txBody>
      </p:sp>
      <p:pic>
        <p:nvPicPr>
          <p:cNvPr id="5" name="Grafik 4">
            <a:extLst>
              <a:ext uri="{FF2B5EF4-FFF2-40B4-BE49-F238E27FC236}">
                <a16:creationId xmlns:a16="http://schemas.microsoft.com/office/drawing/2014/main" xmlns="" id="{81837FA2-05DF-294F-B5B6-51ED912CB09C}"/>
              </a:ext>
            </a:extLst>
          </p:cNvPr>
          <p:cNvPicPr>
            <a:picLocks noChangeAspect="1"/>
          </p:cNvPicPr>
          <p:nvPr/>
        </p:nvPicPr>
        <p:blipFill>
          <a:blip r:embed="rId3"/>
          <a:stretch>
            <a:fillRect/>
          </a:stretch>
        </p:blipFill>
        <p:spPr>
          <a:xfrm>
            <a:off x="10418528" y="114300"/>
            <a:ext cx="1628204" cy="838200"/>
          </a:xfrm>
          <a:prstGeom prst="rect">
            <a:avLst/>
          </a:prstGeom>
        </p:spPr>
      </p:pic>
      <p:pic>
        <p:nvPicPr>
          <p:cNvPr id="6" name="Grafik 5" descr="Ein Bild, das Text enthält.&#10;&#10;Automatisch generierte Beschreibung">
            <a:extLst>
              <a:ext uri="{FF2B5EF4-FFF2-40B4-BE49-F238E27FC236}">
                <a16:creationId xmlns:a16="http://schemas.microsoft.com/office/drawing/2014/main" xmlns="" id="{92FCE833-DC24-F548-9393-A6FED2128FBC}"/>
              </a:ext>
            </a:extLst>
          </p:cNvPr>
          <p:cNvPicPr>
            <a:picLocks noChangeAspect="1"/>
          </p:cNvPicPr>
          <p:nvPr/>
        </p:nvPicPr>
        <p:blipFill>
          <a:blip r:embed="rId4"/>
          <a:stretch>
            <a:fillRect/>
          </a:stretch>
        </p:blipFill>
        <p:spPr>
          <a:xfrm>
            <a:off x="753035" y="5788554"/>
            <a:ext cx="2123048" cy="1069446"/>
          </a:xfrm>
          <a:prstGeom prst="rect">
            <a:avLst/>
          </a:prstGeom>
        </p:spPr>
      </p:pic>
    </p:spTree>
    <p:extLst>
      <p:ext uri="{BB962C8B-B14F-4D97-AF65-F5344CB8AC3E}">
        <p14:creationId xmlns:p14="http://schemas.microsoft.com/office/powerpoint/2010/main" val="4191366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1ECBF05-7F5E-4463-A3E2-CD1ABC353317}"/>
              </a:ext>
            </a:extLst>
          </p:cNvPr>
          <p:cNvSpPr>
            <a:spLocks noGrp="1"/>
          </p:cNvSpPr>
          <p:nvPr>
            <p:ph type="ctrTitle"/>
          </p:nvPr>
        </p:nvSpPr>
        <p:spPr>
          <a:xfrm>
            <a:off x="1915385" y="2344544"/>
            <a:ext cx="8361229" cy="2168912"/>
          </a:xfrm>
        </p:spPr>
        <p:txBody>
          <a:bodyPr>
            <a:noAutofit/>
          </a:bodyPr>
          <a:lstStyle/>
          <a:p>
            <a:r>
              <a:rPr lang="de-DE" sz="3600" dirty="0"/>
              <a:t>Demokratie ist die Wahl zu haben. Diktatur heißt, vor die Wahl gestellt zu werden.“ </a:t>
            </a:r>
            <a:r>
              <a:rPr lang="de-DE" dirty="0"/>
              <a:t/>
            </a:r>
            <a:br>
              <a:rPr lang="de-DE" dirty="0"/>
            </a:br>
            <a:endParaRPr lang="de-DE" sz="3600" dirty="0"/>
          </a:p>
        </p:txBody>
      </p:sp>
      <p:sp>
        <p:nvSpPr>
          <p:cNvPr id="4" name="Untertitel 3">
            <a:extLst>
              <a:ext uri="{FF2B5EF4-FFF2-40B4-BE49-F238E27FC236}">
                <a16:creationId xmlns:a16="http://schemas.microsoft.com/office/drawing/2014/main" xmlns="" id="{92E6E09E-A12D-4901-A419-8473F54200FC}"/>
              </a:ext>
            </a:extLst>
          </p:cNvPr>
          <p:cNvSpPr>
            <a:spLocks noGrp="1"/>
          </p:cNvSpPr>
          <p:nvPr>
            <p:ph type="subTitle" idx="1"/>
          </p:nvPr>
        </p:nvSpPr>
        <p:spPr>
          <a:xfrm>
            <a:off x="1915385" y="4513456"/>
            <a:ext cx="6831673" cy="568712"/>
          </a:xfrm>
        </p:spPr>
        <p:txBody>
          <a:bodyPr>
            <a:normAutofit/>
          </a:bodyPr>
          <a:lstStyle/>
          <a:p>
            <a:r>
              <a:rPr lang="de-DE" dirty="0"/>
              <a:t>	Jeannine </a:t>
            </a:r>
            <a:r>
              <a:rPr lang="de-DE" sz="2400" dirty="0" err="1"/>
              <a:t>Luczak</a:t>
            </a:r>
            <a:r>
              <a:rPr lang="de-DE" sz="2400" dirty="0"/>
              <a:t>-Wild</a:t>
            </a:r>
            <a:r>
              <a:rPr lang="de-DE" dirty="0"/>
              <a:t> </a:t>
            </a:r>
          </a:p>
        </p:txBody>
      </p:sp>
      <p:pic>
        <p:nvPicPr>
          <p:cNvPr id="5" name="Grafik 4">
            <a:extLst>
              <a:ext uri="{FF2B5EF4-FFF2-40B4-BE49-F238E27FC236}">
                <a16:creationId xmlns:a16="http://schemas.microsoft.com/office/drawing/2014/main" xmlns="" id="{0BF5A9A0-B61A-334E-BEA3-48942ED9E16F}"/>
              </a:ext>
            </a:extLst>
          </p:cNvPr>
          <p:cNvPicPr>
            <a:picLocks noChangeAspect="1"/>
          </p:cNvPicPr>
          <p:nvPr/>
        </p:nvPicPr>
        <p:blipFill>
          <a:blip r:embed="rId3"/>
          <a:stretch>
            <a:fillRect/>
          </a:stretch>
        </p:blipFill>
        <p:spPr>
          <a:xfrm>
            <a:off x="10418528" y="114300"/>
            <a:ext cx="1628204" cy="838200"/>
          </a:xfrm>
          <a:prstGeom prst="rect">
            <a:avLst/>
          </a:prstGeom>
        </p:spPr>
      </p:pic>
      <p:pic>
        <p:nvPicPr>
          <p:cNvPr id="6" name="Grafik 5" descr="Ein Bild, das Text enthält.&#10;&#10;Automatisch generierte Beschreibung">
            <a:extLst>
              <a:ext uri="{FF2B5EF4-FFF2-40B4-BE49-F238E27FC236}">
                <a16:creationId xmlns:a16="http://schemas.microsoft.com/office/drawing/2014/main" xmlns="" id="{6AAC8CCC-A1CF-CC4E-8C4B-B6709C5B9158}"/>
              </a:ext>
            </a:extLst>
          </p:cNvPr>
          <p:cNvPicPr>
            <a:picLocks noChangeAspect="1"/>
          </p:cNvPicPr>
          <p:nvPr/>
        </p:nvPicPr>
        <p:blipFill>
          <a:blip r:embed="rId4"/>
          <a:stretch>
            <a:fillRect/>
          </a:stretch>
        </p:blipFill>
        <p:spPr>
          <a:xfrm>
            <a:off x="753035" y="5788554"/>
            <a:ext cx="2123048" cy="1069446"/>
          </a:xfrm>
          <a:prstGeom prst="rect">
            <a:avLst/>
          </a:prstGeom>
        </p:spPr>
      </p:pic>
    </p:spTree>
    <p:extLst>
      <p:ext uri="{BB962C8B-B14F-4D97-AF65-F5344CB8AC3E}">
        <p14:creationId xmlns:p14="http://schemas.microsoft.com/office/powerpoint/2010/main" val="1086629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557DCF3-CCC7-3A48-9E80-A6377D354799}"/>
              </a:ext>
            </a:extLst>
          </p:cNvPr>
          <p:cNvSpPr>
            <a:spLocks noGrp="1"/>
          </p:cNvSpPr>
          <p:nvPr>
            <p:ph type="title"/>
          </p:nvPr>
        </p:nvSpPr>
        <p:spPr/>
        <p:txBody>
          <a:bodyPr/>
          <a:lstStyle/>
          <a:p>
            <a:r>
              <a:rPr lang="de-DE" dirty="0"/>
              <a:t>Demokratie in Zitaten </a:t>
            </a:r>
          </a:p>
        </p:txBody>
      </p:sp>
      <p:sp>
        <p:nvSpPr>
          <p:cNvPr id="3" name="Inhaltsplatzhalter 2">
            <a:extLst>
              <a:ext uri="{FF2B5EF4-FFF2-40B4-BE49-F238E27FC236}">
                <a16:creationId xmlns:a16="http://schemas.microsoft.com/office/drawing/2014/main" xmlns="" id="{EC06838F-6FF0-C047-91AB-DC245003AA4F}"/>
              </a:ext>
            </a:extLst>
          </p:cNvPr>
          <p:cNvSpPr>
            <a:spLocks noGrp="1"/>
          </p:cNvSpPr>
          <p:nvPr>
            <p:ph idx="1"/>
          </p:nvPr>
        </p:nvSpPr>
        <p:spPr/>
        <p:txBody>
          <a:bodyPr>
            <a:normAutofit/>
          </a:bodyPr>
          <a:lstStyle/>
          <a:p>
            <a:r>
              <a:rPr lang="de-DE" sz="2400" dirty="0"/>
              <a:t>Besprechung der Ergebnisse! </a:t>
            </a:r>
          </a:p>
          <a:p>
            <a:pPr marL="0" indent="0">
              <a:buNone/>
            </a:pPr>
            <a:endParaRPr lang="de-DE" sz="2400" dirty="0"/>
          </a:p>
          <a:p>
            <a:pPr marL="0" indent="0">
              <a:buNone/>
            </a:pPr>
            <a:r>
              <a:rPr lang="de-DE" sz="2400" i="1" dirty="0"/>
              <a:t>	Wie wird Demokratie beschrieben? 	</a:t>
            </a:r>
          </a:p>
          <a:p>
            <a:pPr marL="0" indent="0">
              <a:buNone/>
            </a:pPr>
            <a:r>
              <a:rPr lang="de-DE" sz="2400" i="1" dirty="0"/>
              <a:t>	Welche Rolle spielen Bürger*innen in den Zitaten?</a:t>
            </a:r>
          </a:p>
          <a:p>
            <a:pPr marL="0" indent="0">
              <a:buNone/>
            </a:pPr>
            <a:r>
              <a:rPr lang="de-DE" sz="2400" i="1" dirty="0"/>
              <a:t> 	Welche Aussagen haben die Zitate gemeinsam?</a:t>
            </a:r>
          </a:p>
        </p:txBody>
      </p:sp>
      <p:pic>
        <p:nvPicPr>
          <p:cNvPr id="4" name="Grafik 3">
            <a:extLst>
              <a:ext uri="{FF2B5EF4-FFF2-40B4-BE49-F238E27FC236}">
                <a16:creationId xmlns:a16="http://schemas.microsoft.com/office/drawing/2014/main" xmlns="" id="{4D7B7947-5000-9448-89E4-0ECFA03EBBD6}"/>
              </a:ext>
            </a:extLst>
          </p:cNvPr>
          <p:cNvPicPr>
            <a:picLocks noChangeAspect="1"/>
          </p:cNvPicPr>
          <p:nvPr/>
        </p:nvPicPr>
        <p:blipFill>
          <a:blip r:embed="rId3"/>
          <a:stretch>
            <a:fillRect/>
          </a:stretch>
        </p:blipFill>
        <p:spPr>
          <a:xfrm>
            <a:off x="10349432" y="6304394"/>
            <a:ext cx="1530248" cy="439306"/>
          </a:xfrm>
          <a:prstGeom prst="rect">
            <a:avLst/>
          </a:prstGeom>
        </p:spPr>
      </p:pic>
      <p:pic>
        <p:nvPicPr>
          <p:cNvPr id="6" name="Grafik 5">
            <a:extLst>
              <a:ext uri="{FF2B5EF4-FFF2-40B4-BE49-F238E27FC236}">
                <a16:creationId xmlns:a16="http://schemas.microsoft.com/office/drawing/2014/main" xmlns="" id="{CC38890A-3E1F-46C5-B0A0-35F82C643B72}"/>
              </a:ext>
            </a:extLst>
          </p:cNvPr>
          <p:cNvPicPr>
            <a:picLocks noChangeAspect="1"/>
          </p:cNvPicPr>
          <p:nvPr/>
        </p:nvPicPr>
        <p:blipFill>
          <a:blip r:embed="rId4"/>
          <a:stretch>
            <a:fillRect/>
          </a:stretch>
        </p:blipFill>
        <p:spPr>
          <a:xfrm>
            <a:off x="10543519" y="114300"/>
            <a:ext cx="1530248" cy="787772"/>
          </a:xfrm>
          <a:prstGeom prst="rect">
            <a:avLst/>
          </a:prstGeom>
        </p:spPr>
      </p:pic>
      <p:pic>
        <p:nvPicPr>
          <p:cNvPr id="7" name="Grafik 6" descr="Ein Bild, das Text enthält.&#10;&#10;Automatisch generierte Beschreibung">
            <a:extLst>
              <a:ext uri="{FF2B5EF4-FFF2-40B4-BE49-F238E27FC236}">
                <a16:creationId xmlns:a16="http://schemas.microsoft.com/office/drawing/2014/main" xmlns="" id="{7BFB33AA-8935-4C41-8B7C-AA11DBC84146}"/>
              </a:ext>
            </a:extLst>
          </p:cNvPr>
          <p:cNvPicPr>
            <a:picLocks noChangeAspect="1"/>
          </p:cNvPicPr>
          <p:nvPr/>
        </p:nvPicPr>
        <p:blipFill>
          <a:blip r:embed="rId5"/>
          <a:stretch>
            <a:fillRect/>
          </a:stretch>
        </p:blipFill>
        <p:spPr>
          <a:xfrm>
            <a:off x="753035" y="5788554"/>
            <a:ext cx="2123048" cy="1069446"/>
          </a:xfrm>
          <a:prstGeom prst="rect">
            <a:avLst/>
          </a:prstGeom>
        </p:spPr>
      </p:pic>
    </p:spTree>
    <p:extLst>
      <p:ext uri="{BB962C8B-B14F-4D97-AF65-F5344CB8AC3E}">
        <p14:creationId xmlns:p14="http://schemas.microsoft.com/office/powerpoint/2010/main" val="4848031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7D44992-3F38-46F3-970A-113D189653AF}"/>
              </a:ext>
            </a:extLst>
          </p:cNvPr>
          <p:cNvSpPr>
            <a:spLocks noGrp="1"/>
          </p:cNvSpPr>
          <p:nvPr>
            <p:ph type="title"/>
          </p:nvPr>
        </p:nvSpPr>
        <p:spPr/>
        <p:txBody>
          <a:bodyPr/>
          <a:lstStyle/>
          <a:p>
            <a:r>
              <a:rPr lang="de-DE" dirty="0"/>
              <a:t>Demokratie in Zitaten</a:t>
            </a:r>
          </a:p>
        </p:txBody>
      </p:sp>
      <p:sp>
        <p:nvSpPr>
          <p:cNvPr id="3" name="Inhaltsplatzhalter 2">
            <a:extLst>
              <a:ext uri="{FF2B5EF4-FFF2-40B4-BE49-F238E27FC236}">
                <a16:creationId xmlns:a16="http://schemas.microsoft.com/office/drawing/2014/main" xmlns="" id="{9DBB2E3B-865D-4E57-84C5-43B48ED59AC3}"/>
              </a:ext>
            </a:extLst>
          </p:cNvPr>
          <p:cNvSpPr>
            <a:spLocks noGrp="1"/>
          </p:cNvSpPr>
          <p:nvPr>
            <p:ph idx="1"/>
          </p:nvPr>
        </p:nvSpPr>
        <p:spPr>
          <a:xfrm>
            <a:off x="1371600" y="1717964"/>
            <a:ext cx="9601200" cy="1219200"/>
          </a:xfrm>
        </p:spPr>
        <p:txBody>
          <a:bodyPr/>
          <a:lstStyle/>
          <a:p>
            <a:pPr marL="0" indent="0">
              <a:buNone/>
            </a:pPr>
            <a:r>
              <a:rPr lang="de-DE" i="1" dirty="0"/>
              <a:t>Wie wird Demokratie beschrieben? </a:t>
            </a:r>
            <a:r>
              <a:rPr lang="de-DE" sz="2000" i="1" dirty="0"/>
              <a:t>Welche Rolle spielen Bürger*innen in den Zitaten? Welche Aussagen haben die Zitate gemeinsam?  </a:t>
            </a:r>
          </a:p>
        </p:txBody>
      </p:sp>
      <p:sp>
        <p:nvSpPr>
          <p:cNvPr id="11" name="Rechteck 10">
            <a:extLst>
              <a:ext uri="{FF2B5EF4-FFF2-40B4-BE49-F238E27FC236}">
                <a16:creationId xmlns:a16="http://schemas.microsoft.com/office/drawing/2014/main" xmlns="" id="{9C05577F-F599-404D-B3FC-51BDAA636E9C}"/>
              </a:ext>
            </a:extLst>
          </p:cNvPr>
          <p:cNvSpPr/>
          <p:nvPr/>
        </p:nvSpPr>
        <p:spPr>
          <a:xfrm>
            <a:off x="2133600" y="3115536"/>
            <a:ext cx="3785755" cy="1510146"/>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solidFill>
                  <a:schemeClr val="tx2"/>
                </a:solidFill>
              </a:rPr>
              <a:t>„Der wichtigste Titel ist nicht Präsident*in oder Premierminister*in - der wichtigste Titel ist Bürger*in.“</a:t>
            </a:r>
          </a:p>
          <a:p>
            <a:pPr algn="ctr"/>
            <a:r>
              <a:rPr lang="de-DE" sz="1800" dirty="0">
                <a:solidFill>
                  <a:schemeClr val="tx2"/>
                </a:solidFill>
              </a:rPr>
              <a:t>- Barack Obama</a:t>
            </a:r>
          </a:p>
        </p:txBody>
      </p:sp>
      <p:sp>
        <p:nvSpPr>
          <p:cNvPr id="12" name="Rechteck 11">
            <a:extLst>
              <a:ext uri="{FF2B5EF4-FFF2-40B4-BE49-F238E27FC236}">
                <a16:creationId xmlns:a16="http://schemas.microsoft.com/office/drawing/2014/main" xmlns="" id="{ED31F26B-A0A3-42E6-BFAB-36B1B79332F0}"/>
              </a:ext>
            </a:extLst>
          </p:cNvPr>
          <p:cNvSpPr/>
          <p:nvPr/>
        </p:nvSpPr>
        <p:spPr>
          <a:xfrm>
            <a:off x="6272645" y="4852526"/>
            <a:ext cx="3785755" cy="1510146"/>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solidFill>
                  <a:schemeClr val="tx2"/>
                </a:solidFill>
              </a:rPr>
              <a:t>„ Demokratie ist, die Wahl zu haben. Diktatur heißt, vor die </a:t>
            </a:r>
            <a:r>
              <a:rPr lang="de-DE" dirty="0">
                <a:solidFill>
                  <a:schemeClr val="tx2"/>
                </a:solidFill>
              </a:rPr>
              <a:t>Wahl gestellt zu werden</a:t>
            </a:r>
            <a:r>
              <a:rPr lang="de-DE" sz="1800" dirty="0">
                <a:solidFill>
                  <a:schemeClr val="tx2"/>
                </a:solidFill>
              </a:rPr>
              <a:t>“</a:t>
            </a:r>
          </a:p>
          <a:p>
            <a:pPr algn="ctr"/>
            <a:r>
              <a:rPr lang="de-DE" sz="1800" dirty="0">
                <a:solidFill>
                  <a:schemeClr val="tx2"/>
                </a:solidFill>
              </a:rPr>
              <a:t>- Jaques Chirac</a:t>
            </a:r>
          </a:p>
        </p:txBody>
      </p:sp>
      <p:sp>
        <p:nvSpPr>
          <p:cNvPr id="13" name="Rechteck 12">
            <a:extLst>
              <a:ext uri="{FF2B5EF4-FFF2-40B4-BE49-F238E27FC236}">
                <a16:creationId xmlns:a16="http://schemas.microsoft.com/office/drawing/2014/main" xmlns="" id="{E784AED4-290F-4D55-8D4B-B5A9F6EA0391}"/>
              </a:ext>
            </a:extLst>
          </p:cNvPr>
          <p:cNvSpPr/>
          <p:nvPr/>
        </p:nvSpPr>
        <p:spPr>
          <a:xfrm>
            <a:off x="2133600" y="4852526"/>
            <a:ext cx="3785755" cy="1510146"/>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solidFill>
                  <a:schemeClr val="tx2"/>
                </a:solidFill>
              </a:rPr>
              <a:t>„Ich habe gelernt, dass man nie zu klein dafür ist, einen Unterschied zu machen.“</a:t>
            </a:r>
          </a:p>
          <a:p>
            <a:pPr algn="ctr"/>
            <a:r>
              <a:rPr lang="de-DE" sz="1800" dirty="0">
                <a:solidFill>
                  <a:schemeClr val="tx2"/>
                </a:solidFill>
              </a:rPr>
              <a:t>- Greta Thunberg</a:t>
            </a:r>
          </a:p>
        </p:txBody>
      </p:sp>
      <p:sp>
        <p:nvSpPr>
          <p:cNvPr id="14" name="Rechteck 13">
            <a:extLst>
              <a:ext uri="{FF2B5EF4-FFF2-40B4-BE49-F238E27FC236}">
                <a16:creationId xmlns:a16="http://schemas.microsoft.com/office/drawing/2014/main" xmlns="" id="{829DDAA4-775C-43CF-94F1-686C9C068F7A}"/>
              </a:ext>
            </a:extLst>
          </p:cNvPr>
          <p:cNvSpPr/>
          <p:nvPr/>
        </p:nvSpPr>
        <p:spPr>
          <a:xfrm>
            <a:off x="6272647" y="3115536"/>
            <a:ext cx="3785755" cy="1510146"/>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solidFill>
                  <a:schemeClr val="tx2"/>
                </a:solidFill>
              </a:rPr>
              <a:t>„Ich mag verdammen, was du sagst, aber ich werde mein Leben dafür einsetzen, dass du es sagen darfst.“</a:t>
            </a:r>
          </a:p>
          <a:p>
            <a:pPr algn="ctr"/>
            <a:r>
              <a:rPr lang="de-DE" sz="1800" dirty="0">
                <a:solidFill>
                  <a:schemeClr val="tx2"/>
                </a:solidFill>
              </a:rPr>
              <a:t>- Evelyn Beatrice Hall</a:t>
            </a:r>
          </a:p>
        </p:txBody>
      </p:sp>
      <p:pic>
        <p:nvPicPr>
          <p:cNvPr id="8" name="Grafik 7">
            <a:extLst>
              <a:ext uri="{FF2B5EF4-FFF2-40B4-BE49-F238E27FC236}">
                <a16:creationId xmlns:a16="http://schemas.microsoft.com/office/drawing/2014/main" xmlns="" id="{79333198-8263-1541-B367-0CE693C7C3CB}"/>
              </a:ext>
            </a:extLst>
          </p:cNvPr>
          <p:cNvPicPr>
            <a:picLocks noChangeAspect="1"/>
          </p:cNvPicPr>
          <p:nvPr/>
        </p:nvPicPr>
        <p:blipFill>
          <a:blip r:embed="rId3"/>
          <a:stretch>
            <a:fillRect/>
          </a:stretch>
        </p:blipFill>
        <p:spPr>
          <a:xfrm>
            <a:off x="10418528" y="114300"/>
            <a:ext cx="1628204" cy="838200"/>
          </a:xfrm>
          <a:prstGeom prst="rect">
            <a:avLst/>
          </a:prstGeom>
        </p:spPr>
      </p:pic>
      <p:pic>
        <p:nvPicPr>
          <p:cNvPr id="10" name="Grafik 9">
            <a:extLst>
              <a:ext uri="{FF2B5EF4-FFF2-40B4-BE49-F238E27FC236}">
                <a16:creationId xmlns:a16="http://schemas.microsoft.com/office/drawing/2014/main" xmlns="" id="{3F4180D3-BDFA-9842-8A25-F2ECD2A2AF1E}"/>
              </a:ext>
            </a:extLst>
          </p:cNvPr>
          <p:cNvPicPr>
            <a:picLocks noChangeAspect="1"/>
          </p:cNvPicPr>
          <p:nvPr/>
        </p:nvPicPr>
        <p:blipFill>
          <a:blip r:embed="rId4"/>
          <a:stretch>
            <a:fillRect/>
          </a:stretch>
        </p:blipFill>
        <p:spPr>
          <a:xfrm>
            <a:off x="10349432" y="6304394"/>
            <a:ext cx="1530248" cy="439306"/>
          </a:xfrm>
          <a:prstGeom prst="rect">
            <a:avLst/>
          </a:prstGeom>
        </p:spPr>
      </p:pic>
    </p:spTree>
    <p:extLst>
      <p:ext uri="{BB962C8B-B14F-4D97-AF65-F5344CB8AC3E}">
        <p14:creationId xmlns:p14="http://schemas.microsoft.com/office/powerpoint/2010/main" val="15582111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557DCF3-CCC7-3A48-9E80-A6377D354799}"/>
              </a:ext>
            </a:extLst>
          </p:cNvPr>
          <p:cNvSpPr>
            <a:spLocks noGrp="1"/>
          </p:cNvSpPr>
          <p:nvPr>
            <p:ph type="title"/>
          </p:nvPr>
        </p:nvSpPr>
        <p:spPr/>
        <p:txBody>
          <a:bodyPr/>
          <a:lstStyle/>
          <a:p>
            <a:r>
              <a:rPr lang="de-DE" dirty="0"/>
              <a:t>Demokratie in Zitaten </a:t>
            </a:r>
          </a:p>
        </p:txBody>
      </p:sp>
      <p:sp>
        <p:nvSpPr>
          <p:cNvPr id="3" name="Inhaltsplatzhalter 2">
            <a:extLst>
              <a:ext uri="{FF2B5EF4-FFF2-40B4-BE49-F238E27FC236}">
                <a16:creationId xmlns:a16="http://schemas.microsoft.com/office/drawing/2014/main" xmlns="" id="{EC06838F-6FF0-C047-91AB-DC245003AA4F}"/>
              </a:ext>
            </a:extLst>
          </p:cNvPr>
          <p:cNvSpPr>
            <a:spLocks noGrp="1"/>
          </p:cNvSpPr>
          <p:nvPr>
            <p:ph idx="1"/>
          </p:nvPr>
        </p:nvSpPr>
        <p:spPr/>
        <p:txBody>
          <a:bodyPr/>
          <a:lstStyle/>
          <a:p>
            <a:r>
              <a:rPr lang="de-DE" dirty="0"/>
              <a:t>Besprechung der Ergebnisse! </a:t>
            </a:r>
          </a:p>
          <a:p>
            <a:pPr marL="0" indent="0">
              <a:buNone/>
            </a:pPr>
            <a:endParaRPr lang="de-DE" dirty="0"/>
          </a:p>
          <a:p>
            <a:pPr marL="0" indent="0">
              <a:buNone/>
            </a:pPr>
            <a:r>
              <a:rPr lang="de-DE" i="1" dirty="0"/>
              <a:t>Wie wird Demokratie beschrieben?</a:t>
            </a:r>
          </a:p>
          <a:p>
            <a:pPr marL="0" indent="0">
              <a:buNone/>
            </a:pPr>
            <a:r>
              <a:rPr lang="de-DE" i="1" dirty="0"/>
              <a:t>Welche Rolle spielen Bürger*innen in den Zitaten? </a:t>
            </a:r>
          </a:p>
          <a:p>
            <a:pPr marL="0" indent="0">
              <a:buNone/>
            </a:pPr>
            <a:r>
              <a:rPr lang="de-DE" i="1" dirty="0"/>
              <a:t>Welche Gemeinsamkeiten und Unterschiede gibt es? </a:t>
            </a:r>
          </a:p>
          <a:p>
            <a:pPr marL="0" indent="0">
              <a:buNone/>
            </a:pPr>
            <a:r>
              <a:rPr lang="de-DE" i="1" dirty="0"/>
              <a:t>Welche Charakteristika einer Demokratie erkennt ihr?</a:t>
            </a:r>
          </a:p>
        </p:txBody>
      </p:sp>
      <p:pic>
        <p:nvPicPr>
          <p:cNvPr id="4" name="Grafik 3">
            <a:extLst>
              <a:ext uri="{FF2B5EF4-FFF2-40B4-BE49-F238E27FC236}">
                <a16:creationId xmlns:a16="http://schemas.microsoft.com/office/drawing/2014/main" xmlns="" id="{4D7B7947-5000-9448-89E4-0ECFA03EBBD6}"/>
              </a:ext>
            </a:extLst>
          </p:cNvPr>
          <p:cNvPicPr>
            <a:picLocks noChangeAspect="1"/>
          </p:cNvPicPr>
          <p:nvPr/>
        </p:nvPicPr>
        <p:blipFill>
          <a:blip r:embed="rId2"/>
          <a:stretch>
            <a:fillRect/>
          </a:stretch>
        </p:blipFill>
        <p:spPr>
          <a:xfrm>
            <a:off x="10349432" y="6304394"/>
            <a:ext cx="1530248" cy="439306"/>
          </a:xfrm>
          <a:prstGeom prst="rect">
            <a:avLst/>
          </a:prstGeom>
        </p:spPr>
      </p:pic>
      <p:pic>
        <p:nvPicPr>
          <p:cNvPr id="6" name="Grafik 5">
            <a:extLst>
              <a:ext uri="{FF2B5EF4-FFF2-40B4-BE49-F238E27FC236}">
                <a16:creationId xmlns:a16="http://schemas.microsoft.com/office/drawing/2014/main" xmlns="" id="{CD5C67A2-9E41-6148-9466-478FC3562283}"/>
              </a:ext>
            </a:extLst>
          </p:cNvPr>
          <p:cNvPicPr>
            <a:picLocks noChangeAspect="1"/>
          </p:cNvPicPr>
          <p:nvPr/>
        </p:nvPicPr>
        <p:blipFill>
          <a:blip r:embed="rId3"/>
          <a:stretch>
            <a:fillRect/>
          </a:stretch>
        </p:blipFill>
        <p:spPr>
          <a:xfrm>
            <a:off x="10418528" y="114300"/>
            <a:ext cx="1628204" cy="838200"/>
          </a:xfrm>
          <a:prstGeom prst="rect">
            <a:avLst/>
          </a:prstGeom>
        </p:spPr>
      </p:pic>
      <p:pic>
        <p:nvPicPr>
          <p:cNvPr id="7" name="Grafik 6" descr="Ein Bild, das Text enthält.&#10;&#10;Automatisch generierte Beschreibung">
            <a:extLst>
              <a:ext uri="{FF2B5EF4-FFF2-40B4-BE49-F238E27FC236}">
                <a16:creationId xmlns:a16="http://schemas.microsoft.com/office/drawing/2014/main" xmlns="" id="{ADA5EF4D-448A-A24E-BAB6-8647DEBE1726}"/>
              </a:ext>
            </a:extLst>
          </p:cNvPr>
          <p:cNvPicPr>
            <a:picLocks noChangeAspect="1"/>
          </p:cNvPicPr>
          <p:nvPr/>
        </p:nvPicPr>
        <p:blipFill>
          <a:blip r:embed="rId4"/>
          <a:stretch>
            <a:fillRect/>
          </a:stretch>
        </p:blipFill>
        <p:spPr>
          <a:xfrm>
            <a:off x="753035" y="5788554"/>
            <a:ext cx="2123048" cy="1069446"/>
          </a:xfrm>
          <a:prstGeom prst="rect">
            <a:avLst/>
          </a:prstGeom>
        </p:spPr>
      </p:pic>
    </p:spTree>
    <p:extLst>
      <p:ext uri="{BB962C8B-B14F-4D97-AF65-F5344CB8AC3E}">
        <p14:creationId xmlns:p14="http://schemas.microsoft.com/office/powerpoint/2010/main" val="6134752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1ACA6DB-5567-BD45-8C06-DBB3BC20FECB}"/>
              </a:ext>
            </a:extLst>
          </p:cNvPr>
          <p:cNvSpPr>
            <a:spLocks noGrp="1"/>
          </p:cNvSpPr>
          <p:nvPr>
            <p:ph type="title"/>
          </p:nvPr>
        </p:nvSpPr>
        <p:spPr/>
        <p:txBody>
          <a:bodyPr/>
          <a:lstStyle/>
          <a:p>
            <a:r>
              <a:rPr lang="de-DE" dirty="0"/>
              <a:t>EUROSOC#DIGITAL </a:t>
            </a:r>
          </a:p>
        </p:txBody>
      </p:sp>
      <p:sp>
        <p:nvSpPr>
          <p:cNvPr id="3" name="Inhaltsplatzhalter 2">
            <a:extLst>
              <a:ext uri="{FF2B5EF4-FFF2-40B4-BE49-F238E27FC236}">
                <a16:creationId xmlns:a16="http://schemas.microsoft.com/office/drawing/2014/main" xmlns="" id="{299A861C-B5D8-F447-8201-5FD2B639D1DA}"/>
              </a:ext>
            </a:extLst>
          </p:cNvPr>
          <p:cNvSpPr>
            <a:spLocks noGrp="1"/>
          </p:cNvSpPr>
          <p:nvPr>
            <p:ph idx="1"/>
          </p:nvPr>
        </p:nvSpPr>
        <p:spPr>
          <a:xfrm>
            <a:off x="1371600" y="1684294"/>
            <a:ext cx="9601200" cy="3581400"/>
          </a:xfrm>
        </p:spPr>
        <p:txBody>
          <a:bodyPr>
            <a:normAutofit/>
          </a:bodyPr>
          <a:lstStyle/>
          <a:p>
            <a:r>
              <a:rPr lang="de-DE" sz="2400" dirty="0"/>
              <a:t>Unabhängige Denkwerkstatt in Berlin</a:t>
            </a:r>
          </a:p>
          <a:p>
            <a:r>
              <a:rPr lang="de-DE" sz="2400" dirty="0"/>
              <a:t>Themen: Gemeinsame Agrarpolitik, Kohäsionspolitik, nachhaltige Entwicklung, Energiepolitik, Klimapolitik und neue Technologien</a:t>
            </a:r>
          </a:p>
        </p:txBody>
      </p:sp>
      <p:pic>
        <p:nvPicPr>
          <p:cNvPr id="9" name="Grafik 8">
            <a:extLst>
              <a:ext uri="{FF2B5EF4-FFF2-40B4-BE49-F238E27FC236}">
                <a16:creationId xmlns:a16="http://schemas.microsoft.com/office/drawing/2014/main" xmlns="" id="{D0D28FCD-F4A8-4642-B4F6-75E49F4EE7AE}"/>
              </a:ext>
            </a:extLst>
          </p:cNvPr>
          <p:cNvPicPr>
            <a:picLocks noChangeAspect="1"/>
          </p:cNvPicPr>
          <p:nvPr/>
        </p:nvPicPr>
        <p:blipFill>
          <a:blip r:embed="rId3"/>
          <a:stretch>
            <a:fillRect/>
          </a:stretch>
        </p:blipFill>
        <p:spPr>
          <a:xfrm>
            <a:off x="1999322" y="3429000"/>
            <a:ext cx="7727575" cy="2803722"/>
          </a:xfrm>
          <a:prstGeom prst="rect">
            <a:avLst/>
          </a:prstGeom>
        </p:spPr>
      </p:pic>
      <p:pic>
        <p:nvPicPr>
          <p:cNvPr id="10" name="Grafik 9">
            <a:extLst>
              <a:ext uri="{FF2B5EF4-FFF2-40B4-BE49-F238E27FC236}">
                <a16:creationId xmlns:a16="http://schemas.microsoft.com/office/drawing/2014/main" xmlns="" id="{8313E6ED-1F91-4FEA-B294-5B34A5B6D2BE}"/>
              </a:ext>
            </a:extLst>
          </p:cNvPr>
          <p:cNvPicPr>
            <a:picLocks noChangeAspect="1"/>
          </p:cNvPicPr>
          <p:nvPr/>
        </p:nvPicPr>
        <p:blipFill>
          <a:blip r:embed="rId4"/>
          <a:stretch>
            <a:fillRect/>
          </a:stretch>
        </p:blipFill>
        <p:spPr>
          <a:xfrm>
            <a:off x="10661752" y="6418694"/>
            <a:ext cx="1530248" cy="439306"/>
          </a:xfrm>
          <a:prstGeom prst="rect">
            <a:avLst/>
          </a:prstGeom>
        </p:spPr>
      </p:pic>
      <p:pic>
        <p:nvPicPr>
          <p:cNvPr id="8" name="Grafik 7">
            <a:extLst>
              <a:ext uri="{FF2B5EF4-FFF2-40B4-BE49-F238E27FC236}">
                <a16:creationId xmlns:a16="http://schemas.microsoft.com/office/drawing/2014/main" xmlns="" id="{9B20C51E-AD52-A947-96AA-AC2113E94875}"/>
              </a:ext>
            </a:extLst>
          </p:cNvPr>
          <p:cNvPicPr>
            <a:picLocks noChangeAspect="1"/>
          </p:cNvPicPr>
          <p:nvPr/>
        </p:nvPicPr>
        <p:blipFill>
          <a:blip r:embed="rId5"/>
          <a:stretch>
            <a:fillRect/>
          </a:stretch>
        </p:blipFill>
        <p:spPr>
          <a:xfrm>
            <a:off x="10418528" y="114300"/>
            <a:ext cx="1628204" cy="838200"/>
          </a:xfrm>
          <a:prstGeom prst="rect">
            <a:avLst/>
          </a:prstGeom>
        </p:spPr>
      </p:pic>
    </p:spTree>
    <p:extLst>
      <p:ext uri="{BB962C8B-B14F-4D97-AF65-F5344CB8AC3E}">
        <p14:creationId xmlns:p14="http://schemas.microsoft.com/office/powerpoint/2010/main" val="14414747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49DD7F0-90DE-8E43-A843-C60CF8FE9BFD}"/>
              </a:ext>
            </a:extLst>
          </p:cNvPr>
          <p:cNvSpPr>
            <a:spLocks noGrp="1"/>
          </p:cNvSpPr>
          <p:nvPr>
            <p:ph type="title"/>
          </p:nvPr>
        </p:nvSpPr>
        <p:spPr/>
        <p:txBody>
          <a:bodyPr/>
          <a:lstStyle/>
          <a:p>
            <a:r>
              <a:rPr lang="de-DE" dirty="0"/>
              <a:t>Grundpfeiler einer Demokratie</a:t>
            </a:r>
          </a:p>
        </p:txBody>
      </p:sp>
      <p:sp>
        <p:nvSpPr>
          <p:cNvPr id="3" name="Inhaltsplatzhalter 2">
            <a:extLst>
              <a:ext uri="{FF2B5EF4-FFF2-40B4-BE49-F238E27FC236}">
                <a16:creationId xmlns:a16="http://schemas.microsoft.com/office/drawing/2014/main" xmlns="" id="{148F48CC-79A8-6F42-851C-54F6892E48A2}"/>
              </a:ext>
            </a:extLst>
          </p:cNvPr>
          <p:cNvSpPr>
            <a:spLocks noGrp="1"/>
          </p:cNvSpPr>
          <p:nvPr>
            <p:ph idx="1"/>
          </p:nvPr>
        </p:nvSpPr>
        <p:spPr/>
        <p:txBody>
          <a:bodyPr/>
          <a:lstStyle/>
          <a:p>
            <a:r>
              <a:rPr lang="de-DE" dirty="0"/>
              <a:t>Kleingruppenarbeit: Lest die Geschichten von jungen Menschen aus der EU. </a:t>
            </a:r>
          </a:p>
          <a:p>
            <a:pPr marL="0" indent="0">
              <a:buNone/>
            </a:pPr>
            <a:r>
              <a:rPr lang="de-DE" dirty="0"/>
              <a:t>	Welche Werte und Eigenschaften von Demokratien könnt ihr erkennen? </a:t>
            </a:r>
          </a:p>
          <a:p>
            <a:pPr marL="0" indent="0">
              <a:buNone/>
            </a:pPr>
            <a:r>
              <a:rPr lang="de-DE" dirty="0"/>
              <a:t>	</a:t>
            </a:r>
          </a:p>
          <a:p>
            <a:pPr marL="0" indent="0">
              <a:buNone/>
            </a:pPr>
            <a:r>
              <a:rPr lang="de-DE" dirty="0"/>
              <a:t>Notiert eure Ergebnisse und stellt eure Geschichte sowie die dargestellten Werte und Eigenschaften den anderen Gruppen vor. </a:t>
            </a:r>
          </a:p>
          <a:p>
            <a:pPr marL="0" indent="0">
              <a:buNone/>
            </a:pPr>
            <a:endParaRPr lang="de-DE" dirty="0"/>
          </a:p>
          <a:p>
            <a:pPr marL="530352" lvl="1" indent="0">
              <a:buNone/>
            </a:pPr>
            <a:r>
              <a:rPr lang="de-DE" dirty="0"/>
              <a:t>Vorgesehene Zeit: 20 Minuten </a:t>
            </a:r>
          </a:p>
        </p:txBody>
      </p:sp>
      <p:pic>
        <p:nvPicPr>
          <p:cNvPr id="5" name="Grafik 4">
            <a:extLst>
              <a:ext uri="{FF2B5EF4-FFF2-40B4-BE49-F238E27FC236}">
                <a16:creationId xmlns:a16="http://schemas.microsoft.com/office/drawing/2014/main" xmlns="" id="{D9BC149D-38A5-1C4A-9AC1-2008A56165AB}"/>
              </a:ext>
            </a:extLst>
          </p:cNvPr>
          <p:cNvPicPr>
            <a:picLocks noChangeAspect="1"/>
          </p:cNvPicPr>
          <p:nvPr/>
        </p:nvPicPr>
        <p:blipFill>
          <a:blip r:embed="rId3"/>
          <a:stretch>
            <a:fillRect/>
          </a:stretch>
        </p:blipFill>
        <p:spPr>
          <a:xfrm>
            <a:off x="10349432" y="6304394"/>
            <a:ext cx="1530248" cy="439306"/>
          </a:xfrm>
          <a:prstGeom prst="rect">
            <a:avLst/>
          </a:prstGeom>
        </p:spPr>
      </p:pic>
      <p:pic>
        <p:nvPicPr>
          <p:cNvPr id="6" name="Grafik 5">
            <a:extLst>
              <a:ext uri="{FF2B5EF4-FFF2-40B4-BE49-F238E27FC236}">
                <a16:creationId xmlns:a16="http://schemas.microsoft.com/office/drawing/2014/main" xmlns="" id="{3D558680-94FC-8A4C-9CF9-6D4EC4AA0D3E}"/>
              </a:ext>
            </a:extLst>
          </p:cNvPr>
          <p:cNvPicPr>
            <a:picLocks noChangeAspect="1"/>
          </p:cNvPicPr>
          <p:nvPr/>
        </p:nvPicPr>
        <p:blipFill>
          <a:blip r:embed="rId4"/>
          <a:stretch>
            <a:fillRect/>
          </a:stretch>
        </p:blipFill>
        <p:spPr>
          <a:xfrm>
            <a:off x="10418528" y="114300"/>
            <a:ext cx="1628204" cy="838200"/>
          </a:xfrm>
          <a:prstGeom prst="rect">
            <a:avLst/>
          </a:prstGeom>
        </p:spPr>
      </p:pic>
      <p:pic>
        <p:nvPicPr>
          <p:cNvPr id="7" name="Grafik 6" descr="Ein Bild, das Text enthält.&#10;&#10;Automatisch generierte Beschreibung">
            <a:extLst>
              <a:ext uri="{FF2B5EF4-FFF2-40B4-BE49-F238E27FC236}">
                <a16:creationId xmlns:a16="http://schemas.microsoft.com/office/drawing/2014/main" xmlns="" id="{509E84DF-CB96-A749-9C14-8191EA81FBA5}"/>
              </a:ext>
            </a:extLst>
          </p:cNvPr>
          <p:cNvPicPr>
            <a:picLocks noChangeAspect="1"/>
          </p:cNvPicPr>
          <p:nvPr/>
        </p:nvPicPr>
        <p:blipFill>
          <a:blip r:embed="rId5"/>
          <a:stretch>
            <a:fillRect/>
          </a:stretch>
        </p:blipFill>
        <p:spPr>
          <a:xfrm>
            <a:off x="753035" y="5788554"/>
            <a:ext cx="2123048" cy="1069446"/>
          </a:xfrm>
          <a:prstGeom prst="rect">
            <a:avLst/>
          </a:prstGeom>
        </p:spPr>
      </p:pic>
    </p:spTree>
    <p:extLst>
      <p:ext uri="{BB962C8B-B14F-4D97-AF65-F5344CB8AC3E}">
        <p14:creationId xmlns:p14="http://schemas.microsoft.com/office/powerpoint/2010/main" val="16382798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49DD7F0-90DE-8E43-A843-C60CF8FE9BFD}"/>
              </a:ext>
            </a:extLst>
          </p:cNvPr>
          <p:cNvSpPr>
            <a:spLocks noGrp="1"/>
          </p:cNvSpPr>
          <p:nvPr>
            <p:ph type="title"/>
          </p:nvPr>
        </p:nvSpPr>
        <p:spPr/>
        <p:txBody>
          <a:bodyPr/>
          <a:lstStyle/>
          <a:p>
            <a:r>
              <a:rPr lang="de-DE" dirty="0"/>
              <a:t>Grundpfeiler einer Demokratie</a:t>
            </a:r>
          </a:p>
        </p:txBody>
      </p:sp>
      <p:sp>
        <p:nvSpPr>
          <p:cNvPr id="3" name="Inhaltsplatzhalter 2">
            <a:extLst>
              <a:ext uri="{FF2B5EF4-FFF2-40B4-BE49-F238E27FC236}">
                <a16:creationId xmlns:a16="http://schemas.microsoft.com/office/drawing/2014/main" xmlns="" id="{148F48CC-79A8-6F42-851C-54F6892E48A2}"/>
              </a:ext>
            </a:extLst>
          </p:cNvPr>
          <p:cNvSpPr>
            <a:spLocks noGrp="1"/>
          </p:cNvSpPr>
          <p:nvPr>
            <p:ph idx="1"/>
          </p:nvPr>
        </p:nvSpPr>
        <p:spPr/>
        <p:txBody>
          <a:bodyPr/>
          <a:lstStyle/>
          <a:p>
            <a:pPr marL="0" indent="0">
              <a:buNone/>
            </a:pPr>
            <a:endParaRPr lang="de-DE" dirty="0"/>
          </a:p>
          <a:p>
            <a:endParaRPr lang="de-DE" dirty="0"/>
          </a:p>
          <a:p>
            <a:r>
              <a:rPr lang="de-DE" dirty="0"/>
              <a:t>Besprechung der Ergebnisse: Welche Charakteristika von Demokratien konntet ihr in den Geschichten finden?</a:t>
            </a:r>
          </a:p>
        </p:txBody>
      </p:sp>
      <p:pic>
        <p:nvPicPr>
          <p:cNvPr id="5" name="Grafik 4">
            <a:extLst>
              <a:ext uri="{FF2B5EF4-FFF2-40B4-BE49-F238E27FC236}">
                <a16:creationId xmlns:a16="http://schemas.microsoft.com/office/drawing/2014/main" xmlns="" id="{D9BC149D-38A5-1C4A-9AC1-2008A56165AB}"/>
              </a:ext>
            </a:extLst>
          </p:cNvPr>
          <p:cNvPicPr>
            <a:picLocks noChangeAspect="1"/>
          </p:cNvPicPr>
          <p:nvPr/>
        </p:nvPicPr>
        <p:blipFill>
          <a:blip r:embed="rId3"/>
          <a:stretch>
            <a:fillRect/>
          </a:stretch>
        </p:blipFill>
        <p:spPr>
          <a:xfrm>
            <a:off x="10349432" y="6304394"/>
            <a:ext cx="1530248" cy="439306"/>
          </a:xfrm>
          <a:prstGeom prst="rect">
            <a:avLst/>
          </a:prstGeom>
        </p:spPr>
      </p:pic>
      <p:pic>
        <p:nvPicPr>
          <p:cNvPr id="6" name="Grafik 5">
            <a:extLst>
              <a:ext uri="{FF2B5EF4-FFF2-40B4-BE49-F238E27FC236}">
                <a16:creationId xmlns:a16="http://schemas.microsoft.com/office/drawing/2014/main" xmlns="" id="{488A7019-851B-5B45-92AF-821E388FDBE2}"/>
              </a:ext>
            </a:extLst>
          </p:cNvPr>
          <p:cNvPicPr>
            <a:picLocks noChangeAspect="1"/>
          </p:cNvPicPr>
          <p:nvPr/>
        </p:nvPicPr>
        <p:blipFill>
          <a:blip r:embed="rId4"/>
          <a:stretch>
            <a:fillRect/>
          </a:stretch>
        </p:blipFill>
        <p:spPr>
          <a:xfrm>
            <a:off x="10418528" y="114300"/>
            <a:ext cx="1628204" cy="838200"/>
          </a:xfrm>
          <a:prstGeom prst="rect">
            <a:avLst/>
          </a:prstGeom>
        </p:spPr>
      </p:pic>
      <p:pic>
        <p:nvPicPr>
          <p:cNvPr id="7" name="Grafik 6" descr="Ein Bild, das Text enthält.&#10;&#10;Automatisch generierte Beschreibung">
            <a:extLst>
              <a:ext uri="{FF2B5EF4-FFF2-40B4-BE49-F238E27FC236}">
                <a16:creationId xmlns:a16="http://schemas.microsoft.com/office/drawing/2014/main" xmlns="" id="{5A84A5FE-9BC2-5445-9AD1-5D40E847EB05}"/>
              </a:ext>
            </a:extLst>
          </p:cNvPr>
          <p:cNvPicPr>
            <a:picLocks noChangeAspect="1"/>
          </p:cNvPicPr>
          <p:nvPr/>
        </p:nvPicPr>
        <p:blipFill>
          <a:blip r:embed="rId5"/>
          <a:stretch>
            <a:fillRect/>
          </a:stretch>
        </p:blipFill>
        <p:spPr>
          <a:xfrm>
            <a:off x="753035" y="5788554"/>
            <a:ext cx="2123048" cy="1069446"/>
          </a:xfrm>
          <a:prstGeom prst="rect">
            <a:avLst/>
          </a:prstGeom>
        </p:spPr>
      </p:pic>
    </p:spTree>
    <p:extLst>
      <p:ext uri="{BB962C8B-B14F-4D97-AF65-F5344CB8AC3E}">
        <p14:creationId xmlns:p14="http://schemas.microsoft.com/office/powerpoint/2010/main" val="37298757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1C4718FE-A5E4-EF4A-8E3C-4B9DB6916162}"/>
              </a:ext>
            </a:extLst>
          </p:cNvPr>
          <p:cNvSpPr>
            <a:spLocks noGrp="1"/>
          </p:cNvSpPr>
          <p:nvPr>
            <p:ph type="title"/>
          </p:nvPr>
        </p:nvSpPr>
        <p:spPr/>
        <p:txBody>
          <a:bodyPr/>
          <a:lstStyle/>
          <a:p>
            <a:r>
              <a:rPr lang="de-DE" dirty="0"/>
              <a:t>Pause </a:t>
            </a:r>
          </a:p>
        </p:txBody>
      </p:sp>
      <p:pic>
        <p:nvPicPr>
          <p:cNvPr id="5" name="Inhaltsplatzhalter 4" descr="Kaffee">
            <a:extLst>
              <a:ext uri="{FF2B5EF4-FFF2-40B4-BE49-F238E27FC236}">
                <a16:creationId xmlns:a16="http://schemas.microsoft.com/office/drawing/2014/main" xmlns="" id="{D6C057A5-DCE2-A84F-BB4C-1D6E83DE331A}"/>
              </a:ext>
            </a:extLst>
          </p:cNvPr>
          <p:cNvPicPr>
            <a:picLocks noGrp="1" noChangeAspect="1"/>
          </p:cNvPicPr>
          <p:nvPr>
            <p:ph idx="1"/>
          </p:nvPr>
        </p:nvPicPr>
        <p:blipFill>
          <a:blip r:embed="rId3">
            <a:extLst>
              <a:ext uri="{96DAC541-7B7A-43D3-8B79-37D633B846F1}">
                <asvg:svgBlip xmlns:asvg="http://schemas.microsoft.com/office/drawing/2016/SVG/main" xmlns="" r:embed="rId4"/>
              </a:ext>
            </a:extLst>
          </a:blip>
          <a:stretch>
            <a:fillRect/>
          </a:stretch>
        </p:blipFill>
        <p:spPr>
          <a:xfrm>
            <a:off x="1907426" y="1766515"/>
            <a:ext cx="3324970" cy="3324970"/>
          </a:xfrm>
        </p:spPr>
      </p:pic>
      <p:pic>
        <p:nvPicPr>
          <p:cNvPr id="9" name="Grafik 8" descr="Obstschüssel">
            <a:extLst>
              <a:ext uri="{FF2B5EF4-FFF2-40B4-BE49-F238E27FC236}">
                <a16:creationId xmlns:a16="http://schemas.microsoft.com/office/drawing/2014/main" xmlns="" id="{2C9CECB2-9FC5-D940-AEFB-CF8359C5F994}"/>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7190631" y="1882028"/>
            <a:ext cx="3093943" cy="3093943"/>
          </a:xfrm>
          <a:prstGeom prst="rect">
            <a:avLst/>
          </a:prstGeom>
        </p:spPr>
      </p:pic>
    </p:spTree>
    <p:extLst>
      <p:ext uri="{BB962C8B-B14F-4D97-AF65-F5344CB8AC3E}">
        <p14:creationId xmlns:p14="http://schemas.microsoft.com/office/powerpoint/2010/main" val="3559647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9F38492E-6292-F64B-B4F5-4E617983C27E}"/>
              </a:ext>
            </a:extLst>
          </p:cNvPr>
          <p:cNvSpPr>
            <a:spLocks noGrp="1"/>
          </p:cNvSpPr>
          <p:nvPr>
            <p:ph type="ctrTitle"/>
          </p:nvPr>
        </p:nvSpPr>
        <p:spPr/>
        <p:txBody>
          <a:bodyPr/>
          <a:lstStyle/>
          <a:p>
            <a:r>
              <a:rPr lang="de-DE" dirty="0"/>
              <a:t>Partizipation</a:t>
            </a:r>
          </a:p>
        </p:txBody>
      </p:sp>
      <p:sp>
        <p:nvSpPr>
          <p:cNvPr id="3" name="Untertitel 2">
            <a:extLst>
              <a:ext uri="{FF2B5EF4-FFF2-40B4-BE49-F238E27FC236}">
                <a16:creationId xmlns:a16="http://schemas.microsoft.com/office/drawing/2014/main" xmlns="" id="{1C356FC3-9969-CD46-85BA-0A3F20864527}"/>
              </a:ext>
            </a:extLst>
          </p:cNvPr>
          <p:cNvSpPr>
            <a:spLocks noGrp="1"/>
          </p:cNvSpPr>
          <p:nvPr>
            <p:ph type="subTitle" idx="1"/>
          </p:nvPr>
        </p:nvSpPr>
        <p:spPr/>
        <p:txBody>
          <a:bodyPr/>
          <a:lstStyle/>
          <a:p>
            <a:r>
              <a:rPr lang="de-DE" dirty="0"/>
              <a:t>An der Gestaltung der Gesellschaft mitwirken</a:t>
            </a:r>
          </a:p>
        </p:txBody>
      </p:sp>
    </p:spTree>
    <p:extLst>
      <p:ext uri="{BB962C8B-B14F-4D97-AF65-F5344CB8AC3E}">
        <p14:creationId xmlns:p14="http://schemas.microsoft.com/office/powerpoint/2010/main" val="25572830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xmlns="" id="{EC06838F-6FF0-C047-91AB-DC245003AA4F}"/>
              </a:ext>
            </a:extLst>
          </p:cNvPr>
          <p:cNvSpPr>
            <a:spLocks noGrp="1"/>
          </p:cNvSpPr>
          <p:nvPr>
            <p:ph idx="1"/>
          </p:nvPr>
        </p:nvSpPr>
        <p:spPr/>
        <p:txBody>
          <a:bodyPr/>
          <a:lstStyle/>
          <a:p>
            <a:pPr marL="0" indent="0">
              <a:buNone/>
            </a:pPr>
            <a:endParaRPr lang="de-DE" dirty="0"/>
          </a:p>
          <a:p>
            <a:pPr marL="0" indent="0">
              <a:buNone/>
            </a:pPr>
            <a:endParaRPr lang="de-DE" dirty="0"/>
          </a:p>
          <a:p>
            <a:pPr marL="0" indent="0">
              <a:buNone/>
            </a:pPr>
            <a:r>
              <a:rPr lang="de-DE" sz="4400" dirty="0"/>
              <a:t>	Lokale Beteiligungsmöglichkeiten</a:t>
            </a:r>
          </a:p>
        </p:txBody>
      </p:sp>
      <p:pic>
        <p:nvPicPr>
          <p:cNvPr id="4" name="Grafik 3">
            <a:extLst>
              <a:ext uri="{FF2B5EF4-FFF2-40B4-BE49-F238E27FC236}">
                <a16:creationId xmlns:a16="http://schemas.microsoft.com/office/drawing/2014/main" xmlns="" id="{4D7B7947-5000-9448-89E4-0ECFA03EBBD6}"/>
              </a:ext>
            </a:extLst>
          </p:cNvPr>
          <p:cNvPicPr>
            <a:picLocks noChangeAspect="1"/>
          </p:cNvPicPr>
          <p:nvPr/>
        </p:nvPicPr>
        <p:blipFill>
          <a:blip r:embed="rId3"/>
          <a:stretch>
            <a:fillRect/>
          </a:stretch>
        </p:blipFill>
        <p:spPr>
          <a:xfrm>
            <a:off x="10349432" y="6304394"/>
            <a:ext cx="1530248" cy="439306"/>
          </a:xfrm>
          <a:prstGeom prst="rect">
            <a:avLst/>
          </a:prstGeom>
        </p:spPr>
      </p:pic>
      <p:sp>
        <p:nvSpPr>
          <p:cNvPr id="7" name="Titel 6">
            <a:extLst>
              <a:ext uri="{FF2B5EF4-FFF2-40B4-BE49-F238E27FC236}">
                <a16:creationId xmlns:a16="http://schemas.microsoft.com/office/drawing/2014/main" xmlns="" id="{B545E10C-CB63-1748-A066-37EB35225D91}"/>
              </a:ext>
            </a:extLst>
          </p:cNvPr>
          <p:cNvSpPr>
            <a:spLocks noGrp="1"/>
          </p:cNvSpPr>
          <p:nvPr>
            <p:ph type="title"/>
          </p:nvPr>
        </p:nvSpPr>
        <p:spPr/>
        <p:txBody>
          <a:bodyPr/>
          <a:lstStyle/>
          <a:p>
            <a:endParaRPr lang="de-DE"/>
          </a:p>
        </p:txBody>
      </p:sp>
      <p:pic>
        <p:nvPicPr>
          <p:cNvPr id="6" name="Grafik 5">
            <a:extLst>
              <a:ext uri="{FF2B5EF4-FFF2-40B4-BE49-F238E27FC236}">
                <a16:creationId xmlns:a16="http://schemas.microsoft.com/office/drawing/2014/main" xmlns="" id="{AF7B5D94-C35C-6B4C-A230-DD7A62731266}"/>
              </a:ext>
            </a:extLst>
          </p:cNvPr>
          <p:cNvPicPr>
            <a:picLocks noChangeAspect="1"/>
          </p:cNvPicPr>
          <p:nvPr/>
        </p:nvPicPr>
        <p:blipFill>
          <a:blip r:embed="rId4"/>
          <a:stretch>
            <a:fillRect/>
          </a:stretch>
        </p:blipFill>
        <p:spPr>
          <a:xfrm>
            <a:off x="10418528" y="114300"/>
            <a:ext cx="1628204" cy="838200"/>
          </a:xfrm>
          <a:prstGeom prst="rect">
            <a:avLst/>
          </a:prstGeom>
        </p:spPr>
      </p:pic>
      <p:pic>
        <p:nvPicPr>
          <p:cNvPr id="8" name="Grafik 7" descr="Ein Bild, das Text enthält.&#10;&#10;Automatisch generierte Beschreibung">
            <a:extLst>
              <a:ext uri="{FF2B5EF4-FFF2-40B4-BE49-F238E27FC236}">
                <a16:creationId xmlns:a16="http://schemas.microsoft.com/office/drawing/2014/main" xmlns="" id="{17D7D761-7249-2A45-AFDF-840A1FD5F9D3}"/>
              </a:ext>
            </a:extLst>
          </p:cNvPr>
          <p:cNvPicPr>
            <a:picLocks noChangeAspect="1"/>
          </p:cNvPicPr>
          <p:nvPr/>
        </p:nvPicPr>
        <p:blipFill>
          <a:blip r:embed="rId5"/>
          <a:stretch>
            <a:fillRect/>
          </a:stretch>
        </p:blipFill>
        <p:spPr>
          <a:xfrm>
            <a:off x="753035" y="5788554"/>
            <a:ext cx="2123048" cy="1069446"/>
          </a:xfrm>
          <a:prstGeom prst="rect">
            <a:avLst/>
          </a:prstGeom>
        </p:spPr>
      </p:pic>
    </p:spTree>
    <p:extLst>
      <p:ext uri="{BB962C8B-B14F-4D97-AF65-F5344CB8AC3E}">
        <p14:creationId xmlns:p14="http://schemas.microsoft.com/office/powerpoint/2010/main" val="16806196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xmlns="" id="{B545E10C-CB63-1748-A066-37EB35225D91}"/>
              </a:ext>
            </a:extLst>
          </p:cNvPr>
          <p:cNvSpPr>
            <a:spLocks noGrp="1"/>
          </p:cNvSpPr>
          <p:nvPr>
            <p:ph type="title"/>
          </p:nvPr>
        </p:nvSpPr>
        <p:spPr/>
        <p:txBody>
          <a:bodyPr/>
          <a:lstStyle/>
          <a:p>
            <a:r>
              <a:rPr lang="de-DE" dirty="0"/>
              <a:t>Wofür setzt ihr euch ein?</a:t>
            </a:r>
          </a:p>
        </p:txBody>
      </p:sp>
      <p:sp>
        <p:nvSpPr>
          <p:cNvPr id="3" name="Inhaltsplatzhalter 2">
            <a:extLst>
              <a:ext uri="{FF2B5EF4-FFF2-40B4-BE49-F238E27FC236}">
                <a16:creationId xmlns:a16="http://schemas.microsoft.com/office/drawing/2014/main" xmlns="" id="{EC06838F-6FF0-C047-91AB-DC245003AA4F}"/>
              </a:ext>
            </a:extLst>
          </p:cNvPr>
          <p:cNvSpPr>
            <a:spLocks noGrp="1"/>
          </p:cNvSpPr>
          <p:nvPr>
            <p:ph idx="1"/>
          </p:nvPr>
        </p:nvSpPr>
        <p:spPr>
          <a:xfrm>
            <a:off x="1513356" y="1648356"/>
            <a:ext cx="9601200" cy="3581400"/>
          </a:xfrm>
        </p:spPr>
        <p:txBody>
          <a:bodyPr/>
          <a:lstStyle/>
          <a:p>
            <a:pPr marL="0" indent="0">
              <a:buNone/>
            </a:pPr>
            <a:endParaRPr lang="de-DE" dirty="0"/>
          </a:p>
          <a:p>
            <a:pPr marL="0" indent="0">
              <a:buNone/>
            </a:pPr>
            <a:endParaRPr lang="de-DE" dirty="0"/>
          </a:p>
          <a:p>
            <a:pPr>
              <a:buFont typeface="Wingdings" pitchFamily="2" charset="2"/>
              <a:buChar char="§"/>
            </a:pPr>
            <a:r>
              <a:rPr lang="de-DE" dirty="0"/>
              <a:t>Was sind Themen, für die ihr euch einsetzen und engagieren würdet und es evtl. auch schon tut?</a:t>
            </a:r>
          </a:p>
          <a:p>
            <a:pPr>
              <a:buFont typeface="Wingdings" pitchFamily="2" charset="2"/>
              <a:buChar char="§"/>
            </a:pPr>
            <a:endParaRPr lang="de-DE" dirty="0"/>
          </a:p>
          <a:p>
            <a:pPr>
              <a:buFont typeface="Wingdings" pitchFamily="2" charset="2"/>
              <a:buChar char="§"/>
            </a:pPr>
            <a:r>
              <a:rPr lang="de-DE" dirty="0"/>
              <a:t>Warum engagiert ihr euch? Warum nicht?</a:t>
            </a:r>
          </a:p>
        </p:txBody>
      </p:sp>
      <p:pic>
        <p:nvPicPr>
          <p:cNvPr id="4" name="Grafik 3">
            <a:extLst>
              <a:ext uri="{FF2B5EF4-FFF2-40B4-BE49-F238E27FC236}">
                <a16:creationId xmlns:a16="http://schemas.microsoft.com/office/drawing/2014/main" xmlns="" id="{4D7B7947-5000-9448-89E4-0ECFA03EBBD6}"/>
              </a:ext>
            </a:extLst>
          </p:cNvPr>
          <p:cNvPicPr>
            <a:picLocks noChangeAspect="1"/>
          </p:cNvPicPr>
          <p:nvPr/>
        </p:nvPicPr>
        <p:blipFill>
          <a:blip r:embed="rId3"/>
          <a:stretch>
            <a:fillRect/>
          </a:stretch>
        </p:blipFill>
        <p:spPr>
          <a:xfrm>
            <a:off x="10349432" y="6304394"/>
            <a:ext cx="1530248" cy="439306"/>
          </a:xfrm>
          <a:prstGeom prst="rect">
            <a:avLst/>
          </a:prstGeom>
        </p:spPr>
      </p:pic>
      <p:pic>
        <p:nvPicPr>
          <p:cNvPr id="6" name="Grafik 5">
            <a:extLst>
              <a:ext uri="{FF2B5EF4-FFF2-40B4-BE49-F238E27FC236}">
                <a16:creationId xmlns:a16="http://schemas.microsoft.com/office/drawing/2014/main" xmlns="" id="{1B24A983-EE20-4F79-B7D2-A91C0D7E2F26}"/>
              </a:ext>
            </a:extLst>
          </p:cNvPr>
          <p:cNvPicPr>
            <a:picLocks noChangeAspect="1"/>
          </p:cNvPicPr>
          <p:nvPr/>
        </p:nvPicPr>
        <p:blipFill>
          <a:blip r:embed="rId4"/>
          <a:stretch>
            <a:fillRect/>
          </a:stretch>
        </p:blipFill>
        <p:spPr>
          <a:xfrm>
            <a:off x="10543519" y="114300"/>
            <a:ext cx="1530248" cy="787772"/>
          </a:xfrm>
          <a:prstGeom prst="rect">
            <a:avLst/>
          </a:prstGeom>
        </p:spPr>
      </p:pic>
      <p:pic>
        <p:nvPicPr>
          <p:cNvPr id="8" name="Grafik 7" descr="Ein Bild, das Text enthält.&#10;&#10;Automatisch generierte Beschreibung">
            <a:extLst>
              <a:ext uri="{FF2B5EF4-FFF2-40B4-BE49-F238E27FC236}">
                <a16:creationId xmlns:a16="http://schemas.microsoft.com/office/drawing/2014/main" xmlns="" id="{026E30AE-823F-4C49-9B82-4F239B7A89C1}"/>
              </a:ext>
            </a:extLst>
          </p:cNvPr>
          <p:cNvPicPr>
            <a:picLocks noChangeAspect="1"/>
          </p:cNvPicPr>
          <p:nvPr/>
        </p:nvPicPr>
        <p:blipFill>
          <a:blip r:embed="rId5"/>
          <a:stretch>
            <a:fillRect/>
          </a:stretch>
        </p:blipFill>
        <p:spPr>
          <a:xfrm>
            <a:off x="753035" y="5788554"/>
            <a:ext cx="2123048" cy="1069446"/>
          </a:xfrm>
          <a:prstGeom prst="rect">
            <a:avLst/>
          </a:prstGeom>
        </p:spPr>
      </p:pic>
    </p:spTree>
    <p:extLst>
      <p:ext uri="{BB962C8B-B14F-4D97-AF65-F5344CB8AC3E}">
        <p14:creationId xmlns:p14="http://schemas.microsoft.com/office/powerpoint/2010/main" val="42055715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BE16AE3B-9B8A-1D4E-8631-723428426062}"/>
              </a:ext>
            </a:extLst>
          </p:cNvPr>
          <p:cNvSpPr>
            <a:spLocks noGrp="1"/>
          </p:cNvSpPr>
          <p:nvPr>
            <p:ph type="title"/>
          </p:nvPr>
        </p:nvSpPr>
        <p:spPr/>
        <p:txBody>
          <a:bodyPr/>
          <a:lstStyle/>
          <a:p>
            <a:r>
              <a:rPr lang="de-DE" dirty="0"/>
              <a:t>Lokale Beteiligungsmöglichkeiten</a:t>
            </a:r>
          </a:p>
        </p:txBody>
      </p:sp>
      <p:sp>
        <p:nvSpPr>
          <p:cNvPr id="3" name="Inhaltsplatzhalter 2">
            <a:extLst>
              <a:ext uri="{FF2B5EF4-FFF2-40B4-BE49-F238E27FC236}">
                <a16:creationId xmlns:a16="http://schemas.microsoft.com/office/drawing/2014/main" xmlns="" id="{28FDE3B8-9C28-714C-BC7F-09F687F3825C}"/>
              </a:ext>
            </a:extLst>
          </p:cNvPr>
          <p:cNvSpPr>
            <a:spLocks noGrp="1"/>
          </p:cNvSpPr>
          <p:nvPr>
            <p:ph idx="1"/>
          </p:nvPr>
        </p:nvSpPr>
        <p:spPr/>
        <p:txBody>
          <a:bodyPr/>
          <a:lstStyle/>
          <a:p>
            <a:r>
              <a:rPr lang="de-DE" dirty="0"/>
              <a:t>Die Themen für die nächste Übung werden verteilt. </a:t>
            </a:r>
            <a:br>
              <a:rPr lang="de-DE" dirty="0"/>
            </a:br>
            <a:endParaRPr lang="de-DE" dirty="0"/>
          </a:p>
          <a:p>
            <a:pPr marL="457200" indent="-457200">
              <a:buAutoNum type="arabicParenR"/>
            </a:pPr>
            <a:r>
              <a:rPr lang="de-DE" dirty="0"/>
              <a:t>Mehr Mitsprache im Schulalltag </a:t>
            </a:r>
          </a:p>
          <a:p>
            <a:pPr marL="457200" indent="-457200">
              <a:buAutoNum type="arabicParenR"/>
            </a:pPr>
            <a:r>
              <a:rPr lang="de-DE" dirty="0"/>
              <a:t>Veränderung eurer Gemeinde / Stadt </a:t>
            </a:r>
          </a:p>
          <a:p>
            <a:pPr marL="457200" indent="-457200">
              <a:buAutoNum type="arabicParenR"/>
            </a:pPr>
            <a:r>
              <a:rPr lang="de-DE" dirty="0"/>
              <a:t>Politisches Engagement (z.B. für mehr Tier- und Umweltschutz oder gegen Alltagsrassismus) </a:t>
            </a:r>
          </a:p>
        </p:txBody>
      </p:sp>
      <p:pic>
        <p:nvPicPr>
          <p:cNvPr id="4" name="Grafik 3">
            <a:extLst>
              <a:ext uri="{FF2B5EF4-FFF2-40B4-BE49-F238E27FC236}">
                <a16:creationId xmlns:a16="http://schemas.microsoft.com/office/drawing/2014/main" xmlns="" id="{A2DAB36B-DC8B-5145-9DF4-BD59E39E6F8F}"/>
              </a:ext>
            </a:extLst>
          </p:cNvPr>
          <p:cNvPicPr>
            <a:picLocks noChangeAspect="1"/>
          </p:cNvPicPr>
          <p:nvPr/>
        </p:nvPicPr>
        <p:blipFill>
          <a:blip r:embed="rId2"/>
          <a:stretch>
            <a:fillRect/>
          </a:stretch>
        </p:blipFill>
        <p:spPr>
          <a:xfrm>
            <a:off x="10418528" y="114300"/>
            <a:ext cx="1628204" cy="838200"/>
          </a:xfrm>
          <a:prstGeom prst="rect">
            <a:avLst/>
          </a:prstGeom>
        </p:spPr>
      </p:pic>
      <p:pic>
        <p:nvPicPr>
          <p:cNvPr id="5" name="Grafik 4" descr="Ein Bild, das Text enthält.&#10;&#10;Automatisch generierte Beschreibung">
            <a:extLst>
              <a:ext uri="{FF2B5EF4-FFF2-40B4-BE49-F238E27FC236}">
                <a16:creationId xmlns:a16="http://schemas.microsoft.com/office/drawing/2014/main" xmlns="" id="{9FEEA0AF-5CC3-CC4E-94AC-EA0233DEF6B1}"/>
              </a:ext>
            </a:extLst>
          </p:cNvPr>
          <p:cNvPicPr>
            <a:picLocks noChangeAspect="1"/>
          </p:cNvPicPr>
          <p:nvPr/>
        </p:nvPicPr>
        <p:blipFill>
          <a:blip r:embed="rId3"/>
          <a:stretch>
            <a:fillRect/>
          </a:stretch>
        </p:blipFill>
        <p:spPr>
          <a:xfrm>
            <a:off x="753035" y="5788554"/>
            <a:ext cx="2123048" cy="1069446"/>
          </a:xfrm>
          <a:prstGeom prst="rect">
            <a:avLst/>
          </a:prstGeom>
        </p:spPr>
      </p:pic>
    </p:spTree>
    <p:extLst>
      <p:ext uri="{BB962C8B-B14F-4D97-AF65-F5344CB8AC3E}">
        <p14:creationId xmlns:p14="http://schemas.microsoft.com/office/powerpoint/2010/main" val="16861888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557DCF3-CCC7-3A48-9E80-A6377D354799}"/>
              </a:ext>
            </a:extLst>
          </p:cNvPr>
          <p:cNvSpPr>
            <a:spLocks noGrp="1"/>
          </p:cNvSpPr>
          <p:nvPr>
            <p:ph type="title"/>
          </p:nvPr>
        </p:nvSpPr>
        <p:spPr/>
        <p:txBody>
          <a:bodyPr/>
          <a:lstStyle/>
          <a:p>
            <a:r>
              <a:rPr lang="de-DE" dirty="0"/>
              <a:t>Lokale Beteiligungsmöglichkeiten</a:t>
            </a:r>
          </a:p>
        </p:txBody>
      </p:sp>
      <p:sp>
        <p:nvSpPr>
          <p:cNvPr id="3" name="Inhaltsplatzhalter 2">
            <a:extLst>
              <a:ext uri="{FF2B5EF4-FFF2-40B4-BE49-F238E27FC236}">
                <a16:creationId xmlns:a16="http://schemas.microsoft.com/office/drawing/2014/main" xmlns="" id="{EC06838F-6FF0-C047-91AB-DC245003AA4F}"/>
              </a:ext>
            </a:extLst>
          </p:cNvPr>
          <p:cNvSpPr>
            <a:spLocks noGrp="1"/>
          </p:cNvSpPr>
          <p:nvPr>
            <p:ph idx="1"/>
          </p:nvPr>
        </p:nvSpPr>
        <p:spPr/>
        <p:txBody>
          <a:bodyPr>
            <a:normAutofit lnSpcReduction="10000"/>
          </a:bodyPr>
          <a:lstStyle/>
          <a:p>
            <a:r>
              <a:rPr lang="de-DE" dirty="0"/>
              <a:t>Kleingruppenarbeit: Überlegt euch ein konkretes Anliegen / Problem / Projekt zu eurem Thema. </a:t>
            </a:r>
            <a:br>
              <a:rPr lang="de-DE" dirty="0"/>
            </a:br>
            <a:endParaRPr lang="de-DE" dirty="0"/>
          </a:p>
          <a:p>
            <a:r>
              <a:rPr lang="de-DE" dirty="0"/>
              <a:t>Lest die Infozettel zu den verschiedenen Partizipationsmöglichkeiten. Welche </a:t>
            </a:r>
            <a:r>
              <a:rPr lang="de-DE" i="1" dirty="0"/>
              <a:t>(politischen) </a:t>
            </a:r>
            <a:r>
              <a:rPr lang="de-DE" dirty="0"/>
              <a:t>Mittel und Wege gibt es, euch für euer Anliegen stark zu machen?</a:t>
            </a:r>
            <a:br>
              <a:rPr lang="de-DE" dirty="0"/>
            </a:br>
            <a:endParaRPr lang="de-DE" dirty="0"/>
          </a:p>
          <a:p>
            <a:r>
              <a:rPr lang="de-DE" dirty="0"/>
              <a:t>Diskutiert, welche Option für euer Anliegen eurer Meinung nach der erfolgreichste Weg ist und warum. </a:t>
            </a:r>
            <a:br>
              <a:rPr lang="de-DE" dirty="0"/>
            </a:br>
            <a:r>
              <a:rPr lang="de-DE" dirty="0"/>
              <a:t>Im Anschluss werdet ihr den anderen Gruppen euer Ergebnis vorstellen. </a:t>
            </a:r>
          </a:p>
          <a:p>
            <a:endParaRPr lang="de-DE" dirty="0"/>
          </a:p>
          <a:p>
            <a:pPr marL="530352" lvl="1" indent="0">
              <a:buNone/>
            </a:pPr>
            <a:r>
              <a:rPr lang="de-DE" dirty="0"/>
              <a:t>Vorgesehene Zeit: 25 Minuten</a:t>
            </a:r>
          </a:p>
        </p:txBody>
      </p:sp>
      <p:pic>
        <p:nvPicPr>
          <p:cNvPr id="4" name="Grafik 3">
            <a:extLst>
              <a:ext uri="{FF2B5EF4-FFF2-40B4-BE49-F238E27FC236}">
                <a16:creationId xmlns:a16="http://schemas.microsoft.com/office/drawing/2014/main" xmlns="" id="{4D7B7947-5000-9448-89E4-0ECFA03EBBD6}"/>
              </a:ext>
            </a:extLst>
          </p:cNvPr>
          <p:cNvPicPr>
            <a:picLocks noChangeAspect="1"/>
          </p:cNvPicPr>
          <p:nvPr/>
        </p:nvPicPr>
        <p:blipFill>
          <a:blip r:embed="rId3"/>
          <a:stretch>
            <a:fillRect/>
          </a:stretch>
        </p:blipFill>
        <p:spPr>
          <a:xfrm>
            <a:off x="10349432" y="6304394"/>
            <a:ext cx="1530248" cy="439306"/>
          </a:xfrm>
          <a:prstGeom prst="rect">
            <a:avLst/>
          </a:prstGeom>
        </p:spPr>
      </p:pic>
      <p:pic>
        <p:nvPicPr>
          <p:cNvPr id="6" name="Grafik 5">
            <a:extLst>
              <a:ext uri="{FF2B5EF4-FFF2-40B4-BE49-F238E27FC236}">
                <a16:creationId xmlns:a16="http://schemas.microsoft.com/office/drawing/2014/main" xmlns="" id="{C612388A-4DA0-FA49-A838-8ED180E21A3F}"/>
              </a:ext>
            </a:extLst>
          </p:cNvPr>
          <p:cNvPicPr>
            <a:picLocks noChangeAspect="1"/>
          </p:cNvPicPr>
          <p:nvPr/>
        </p:nvPicPr>
        <p:blipFill>
          <a:blip r:embed="rId4"/>
          <a:stretch>
            <a:fillRect/>
          </a:stretch>
        </p:blipFill>
        <p:spPr>
          <a:xfrm>
            <a:off x="10516484" y="114300"/>
            <a:ext cx="1530248" cy="787772"/>
          </a:xfrm>
          <a:prstGeom prst="rect">
            <a:avLst/>
          </a:prstGeom>
        </p:spPr>
      </p:pic>
      <p:pic>
        <p:nvPicPr>
          <p:cNvPr id="7" name="Grafik 6" descr="Ein Bild, das Text enthält.&#10;&#10;Automatisch generierte Beschreibung">
            <a:extLst>
              <a:ext uri="{FF2B5EF4-FFF2-40B4-BE49-F238E27FC236}">
                <a16:creationId xmlns:a16="http://schemas.microsoft.com/office/drawing/2014/main" xmlns="" id="{6BB2A237-CAA2-C645-9446-39E46BCA5177}"/>
              </a:ext>
            </a:extLst>
          </p:cNvPr>
          <p:cNvPicPr>
            <a:picLocks noChangeAspect="1"/>
          </p:cNvPicPr>
          <p:nvPr/>
        </p:nvPicPr>
        <p:blipFill>
          <a:blip r:embed="rId5"/>
          <a:stretch>
            <a:fillRect/>
          </a:stretch>
        </p:blipFill>
        <p:spPr>
          <a:xfrm>
            <a:off x="753035" y="5788554"/>
            <a:ext cx="2123048" cy="1069446"/>
          </a:xfrm>
          <a:prstGeom prst="rect">
            <a:avLst/>
          </a:prstGeom>
        </p:spPr>
      </p:pic>
    </p:spTree>
    <p:extLst>
      <p:ext uri="{BB962C8B-B14F-4D97-AF65-F5344CB8AC3E}">
        <p14:creationId xmlns:p14="http://schemas.microsoft.com/office/powerpoint/2010/main" val="31505113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557DCF3-CCC7-3A48-9E80-A6377D354799}"/>
              </a:ext>
            </a:extLst>
          </p:cNvPr>
          <p:cNvSpPr>
            <a:spLocks noGrp="1"/>
          </p:cNvSpPr>
          <p:nvPr>
            <p:ph type="title"/>
          </p:nvPr>
        </p:nvSpPr>
        <p:spPr/>
        <p:txBody>
          <a:bodyPr/>
          <a:lstStyle/>
          <a:p>
            <a:r>
              <a:rPr lang="de-DE" dirty="0"/>
              <a:t>Lokale Beteiligungsmöglichkeiten</a:t>
            </a:r>
          </a:p>
        </p:txBody>
      </p:sp>
      <p:sp>
        <p:nvSpPr>
          <p:cNvPr id="3" name="Inhaltsplatzhalter 2">
            <a:extLst>
              <a:ext uri="{FF2B5EF4-FFF2-40B4-BE49-F238E27FC236}">
                <a16:creationId xmlns:a16="http://schemas.microsoft.com/office/drawing/2014/main" xmlns="" id="{EC06838F-6FF0-C047-91AB-DC245003AA4F}"/>
              </a:ext>
            </a:extLst>
          </p:cNvPr>
          <p:cNvSpPr>
            <a:spLocks noGrp="1"/>
          </p:cNvSpPr>
          <p:nvPr>
            <p:ph idx="1"/>
          </p:nvPr>
        </p:nvSpPr>
        <p:spPr/>
        <p:txBody>
          <a:bodyPr/>
          <a:lstStyle/>
          <a:p>
            <a:r>
              <a:rPr lang="de-DE" dirty="0"/>
              <a:t>Stellt den anderen Gruppen euer Projekt / euer Anliegen und eure Auswahl an Partizipationsmöglichkeiten kurz vor. Beschreibt eure Überlegungen, wie ihr euch erfolgreich Gehör verschaffen könntet. </a:t>
            </a:r>
          </a:p>
        </p:txBody>
      </p:sp>
      <p:pic>
        <p:nvPicPr>
          <p:cNvPr id="4" name="Grafik 3">
            <a:extLst>
              <a:ext uri="{FF2B5EF4-FFF2-40B4-BE49-F238E27FC236}">
                <a16:creationId xmlns:a16="http://schemas.microsoft.com/office/drawing/2014/main" xmlns="" id="{4D7B7947-5000-9448-89E4-0ECFA03EBBD6}"/>
              </a:ext>
            </a:extLst>
          </p:cNvPr>
          <p:cNvPicPr>
            <a:picLocks noChangeAspect="1"/>
          </p:cNvPicPr>
          <p:nvPr/>
        </p:nvPicPr>
        <p:blipFill>
          <a:blip r:embed="rId3"/>
          <a:stretch>
            <a:fillRect/>
          </a:stretch>
        </p:blipFill>
        <p:spPr>
          <a:xfrm>
            <a:off x="10349432" y="6304394"/>
            <a:ext cx="1530248" cy="439306"/>
          </a:xfrm>
          <a:prstGeom prst="rect">
            <a:avLst/>
          </a:prstGeom>
        </p:spPr>
      </p:pic>
      <p:pic>
        <p:nvPicPr>
          <p:cNvPr id="6" name="Grafik 5">
            <a:extLst>
              <a:ext uri="{FF2B5EF4-FFF2-40B4-BE49-F238E27FC236}">
                <a16:creationId xmlns:a16="http://schemas.microsoft.com/office/drawing/2014/main" xmlns="" id="{EA8050E8-C960-A04D-BA50-3578DB2BE67A}"/>
              </a:ext>
            </a:extLst>
          </p:cNvPr>
          <p:cNvPicPr>
            <a:picLocks noChangeAspect="1"/>
          </p:cNvPicPr>
          <p:nvPr/>
        </p:nvPicPr>
        <p:blipFill>
          <a:blip r:embed="rId4"/>
          <a:stretch>
            <a:fillRect/>
          </a:stretch>
        </p:blipFill>
        <p:spPr>
          <a:xfrm>
            <a:off x="10418528" y="114300"/>
            <a:ext cx="1628204" cy="838200"/>
          </a:xfrm>
          <a:prstGeom prst="rect">
            <a:avLst/>
          </a:prstGeom>
        </p:spPr>
      </p:pic>
      <p:pic>
        <p:nvPicPr>
          <p:cNvPr id="7" name="Grafik 6" descr="Ein Bild, das Text enthält.&#10;&#10;Automatisch generierte Beschreibung">
            <a:extLst>
              <a:ext uri="{FF2B5EF4-FFF2-40B4-BE49-F238E27FC236}">
                <a16:creationId xmlns:a16="http://schemas.microsoft.com/office/drawing/2014/main" xmlns="" id="{939FE8A9-20B3-B34D-8E31-EF2D4C2E7FF8}"/>
              </a:ext>
            </a:extLst>
          </p:cNvPr>
          <p:cNvPicPr>
            <a:picLocks noChangeAspect="1"/>
          </p:cNvPicPr>
          <p:nvPr/>
        </p:nvPicPr>
        <p:blipFill>
          <a:blip r:embed="rId5"/>
          <a:stretch>
            <a:fillRect/>
          </a:stretch>
        </p:blipFill>
        <p:spPr>
          <a:xfrm>
            <a:off x="753035" y="5788554"/>
            <a:ext cx="2123048" cy="1069446"/>
          </a:xfrm>
          <a:prstGeom prst="rect">
            <a:avLst/>
          </a:prstGeom>
        </p:spPr>
      </p:pic>
    </p:spTree>
    <p:extLst>
      <p:ext uri="{BB962C8B-B14F-4D97-AF65-F5344CB8AC3E}">
        <p14:creationId xmlns:p14="http://schemas.microsoft.com/office/powerpoint/2010/main" val="27897310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3F29D671-56AA-7C45-BF6F-5ABD13FE83FE}"/>
              </a:ext>
            </a:extLst>
          </p:cNvPr>
          <p:cNvSpPr>
            <a:spLocks noGrp="1"/>
          </p:cNvSpPr>
          <p:nvPr>
            <p:ph type="title"/>
          </p:nvPr>
        </p:nvSpPr>
        <p:spPr>
          <a:xfrm>
            <a:off x="1104900" y="2286000"/>
            <a:ext cx="9601200" cy="1485900"/>
          </a:xfrm>
        </p:spPr>
        <p:txBody>
          <a:bodyPr>
            <a:normAutofit fontScale="90000"/>
          </a:bodyPr>
          <a:lstStyle/>
          <a:p>
            <a:r>
              <a:rPr lang="de-DE" dirty="0"/>
              <a:t>Vorstellung der Kampagnen </a:t>
            </a:r>
            <a:br>
              <a:rPr lang="de-DE" dirty="0"/>
            </a:br>
            <a:r>
              <a:rPr lang="de-DE" dirty="0"/>
              <a:t>und lokalen </a:t>
            </a:r>
            <a:br>
              <a:rPr lang="de-DE" dirty="0"/>
            </a:br>
            <a:r>
              <a:rPr lang="de-DE" dirty="0"/>
              <a:t>Beteiligungsmöglichkeiten </a:t>
            </a:r>
          </a:p>
        </p:txBody>
      </p:sp>
      <p:sp>
        <p:nvSpPr>
          <p:cNvPr id="3" name="Inhaltsplatzhalter 2">
            <a:extLst>
              <a:ext uri="{FF2B5EF4-FFF2-40B4-BE49-F238E27FC236}">
                <a16:creationId xmlns:a16="http://schemas.microsoft.com/office/drawing/2014/main" xmlns="" id="{13C9362B-9D78-0440-9503-3289B3F1E9C7}"/>
              </a:ext>
            </a:extLst>
          </p:cNvPr>
          <p:cNvSpPr>
            <a:spLocks noGrp="1"/>
          </p:cNvSpPr>
          <p:nvPr>
            <p:ph idx="1"/>
          </p:nvPr>
        </p:nvSpPr>
        <p:spPr/>
        <p:txBody>
          <a:bodyPr/>
          <a:lstStyle/>
          <a:p>
            <a:endParaRPr lang="de-DE" dirty="0"/>
          </a:p>
          <a:p>
            <a:endParaRPr lang="de-DE" dirty="0"/>
          </a:p>
          <a:p>
            <a:endParaRPr lang="de-DE" dirty="0"/>
          </a:p>
        </p:txBody>
      </p:sp>
      <p:pic>
        <p:nvPicPr>
          <p:cNvPr id="8" name="Grafik 7" descr="Kundenbewertung RNL">
            <a:extLst>
              <a:ext uri="{FF2B5EF4-FFF2-40B4-BE49-F238E27FC236}">
                <a16:creationId xmlns:a16="http://schemas.microsoft.com/office/drawing/2014/main" xmlns="" id="{F852D7FB-8FD9-43E8-81DF-1525041F036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009861" y="1332208"/>
            <a:ext cx="3582692" cy="3582692"/>
          </a:xfrm>
          <a:prstGeom prst="rect">
            <a:avLst/>
          </a:prstGeom>
        </p:spPr>
      </p:pic>
      <p:pic>
        <p:nvPicPr>
          <p:cNvPr id="6" name="Grafik 5">
            <a:extLst>
              <a:ext uri="{FF2B5EF4-FFF2-40B4-BE49-F238E27FC236}">
                <a16:creationId xmlns:a16="http://schemas.microsoft.com/office/drawing/2014/main" xmlns="" id="{DF4A9CFD-C513-944E-8B6C-2FDE5CB750E9}"/>
              </a:ext>
            </a:extLst>
          </p:cNvPr>
          <p:cNvPicPr>
            <a:picLocks noChangeAspect="1"/>
          </p:cNvPicPr>
          <p:nvPr/>
        </p:nvPicPr>
        <p:blipFill>
          <a:blip r:embed="rId5"/>
          <a:stretch>
            <a:fillRect/>
          </a:stretch>
        </p:blipFill>
        <p:spPr>
          <a:xfrm>
            <a:off x="10605117" y="6381886"/>
            <a:ext cx="1530248" cy="439306"/>
          </a:xfrm>
          <a:prstGeom prst="rect">
            <a:avLst/>
          </a:prstGeom>
        </p:spPr>
      </p:pic>
      <p:pic>
        <p:nvPicPr>
          <p:cNvPr id="9" name="Grafik 8">
            <a:extLst>
              <a:ext uri="{FF2B5EF4-FFF2-40B4-BE49-F238E27FC236}">
                <a16:creationId xmlns:a16="http://schemas.microsoft.com/office/drawing/2014/main" xmlns="" id="{12161190-0494-2C49-8EDC-F5E2FFF56197}"/>
              </a:ext>
            </a:extLst>
          </p:cNvPr>
          <p:cNvPicPr>
            <a:picLocks noChangeAspect="1"/>
          </p:cNvPicPr>
          <p:nvPr/>
        </p:nvPicPr>
        <p:blipFill>
          <a:blip r:embed="rId6"/>
          <a:stretch>
            <a:fillRect/>
          </a:stretch>
        </p:blipFill>
        <p:spPr>
          <a:xfrm>
            <a:off x="10418528" y="114300"/>
            <a:ext cx="1628204" cy="838200"/>
          </a:xfrm>
          <a:prstGeom prst="rect">
            <a:avLst/>
          </a:prstGeom>
        </p:spPr>
      </p:pic>
      <p:pic>
        <p:nvPicPr>
          <p:cNvPr id="10" name="Grafik 9" descr="Ein Bild, das Text enthält.&#10;&#10;Automatisch generierte Beschreibung">
            <a:extLst>
              <a:ext uri="{FF2B5EF4-FFF2-40B4-BE49-F238E27FC236}">
                <a16:creationId xmlns:a16="http://schemas.microsoft.com/office/drawing/2014/main" xmlns="" id="{3FE9806B-8550-8341-8F85-48D4346DEE07}"/>
              </a:ext>
            </a:extLst>
          </p:cNvPr>
          <p:cNvPicPr>
            <a:picLocks noChangeAspect="1"/>
          </p:cNvPicPr>
          <p:nvPr/>
        </p:nvPicPr>
        <p:blipFill>
          <a:blip r:embed="rId7"/>
          <a:stretch>
            <a:fillRect/>
          </a:stretch>
        </p:blipFill>
        <p:spPr>
          <a:xfrm>
            <a:off x="753035" y="5788554"/>
            <a:ext cx="2123048" cy="1069446"/>
          </a:xfrm>
          <a:prstGeom prst="rect">
            <a:avLst/>
          </a:prstGeom>
        </p:spPr>
      </p:pic>
    </p:spTree>
    <p:extLst>
      <p:ext uri="{BB962C8B-B14F-4D97-AF65-F5344CB8AC3E}">
        <p14:creationId xmlns:p14="http://schemas.microsoft.com/office/powerpoint/2010/main" val="8262265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xmlns="" id="{299A861C-B5D8-F447-8201-5FD2B639D1DA}"/>
              </a:ext>
            </a:extLst>
          </p:cNvPr>
          <p:cNvSpPr>
            <a:spLocks noGrp="1"/>
          </p:cNvSpPr>
          <p:nvPr>
            <p:ph idx="1"/>
          </p:nvPr>
        </p:nvSpPr>
        <p:spPr/>
        <p:txBody>
          <a:bodyPr>
            <a:normAutofit/>
          </a:bodyPr>
          <a:lstStyle/>
          <a:p>
            <a:r>
              <a:rPr lang="de-DE" sz="2800" dirty="0">
                <a:solidFill>
                  <a:schemeClr val="tx1"/>
                </a:solidFill>
              </a:rPr>
              <a:t>Umfasst alle EU-Programme für allgemeine und berufliche Bildung, Jugend und Sport </a:t>
            </a:r>
          </a:p>
          <a:p>
            <a:r>
              <a:rPr lang="de-DE" sz="2800" dirty="0">
                <a:solidFill>
                  <a:schemeClr val="tx1"/>
                </a:solidFill>
              </a:rPr>
              <a:t>Förderung von Austausch und Praktika für u.a. Auszubildende</a:t>
            </a:r>
          </a:p>
          <a:p>
            <a:r>
              <a:rPr lang="de-DE" sz="2800" dirty="0">
                <a:solidFill>
                  <a:schemeClr val="tx1"/>
                </a:solidFill>
              </a:rPr>
              <a:t>Europäisches Solidaritätskorps</a:t>
            </a:r>
          </a:p>
          <a:p>
            <a:endParaRPr lang="de-DE" sz="4000" dirty="0">
              <a:solidFill>
                <a:srgbClr val="FFC000"/>
              </a:solidFill>
            </a:endParaRPr>
          </a:p>
          <a:p>
            <a:endParaRPr lang="de-DE" sz="2800" dirty="0">
              <a:solidFill>
                <a:srgbClr val="FFC000"/>
              </a:solidFill>
            </a:endParaRPr>
          </a:p>
          <a:p>
            <a:endParaRPr lang="de-DE" sz="2800" dirty="0">
              <a:solidFill>
                <a:srgbClr val="FFC000"/>
              </a:solidFill>
            </a:endParaRPr>
          </a:p>
        </p:txBody>
      </p:sp>
      <p:pic>
        <p:nvPicPr>
          <p:cNvPr id="6" name="Bild 4">
            <a:extLst>
              <a:ext uri="{FF2B5EF4-FFF2-40B4-BE49-F238E27FC236}">
                <a16:creationId xmlns:a16="http://schemas.microsoft.com/office/drawing/2014/main" xmlns="" id="{57BB9331-BE76-2B44-9074-B7AAD23AC7FA}"/>
              </a:ext>
            </a:extLst>
          </p:cNvPr>
          <p:cNvPicPr>
            <a:picLocks noChangeAspect="1"/>
          </p:cNvPicPr>
          <p:nvPr/>
        </p:nvPicPr>
        <p:blipFill>
          <a:blip r:embed="rId3"/>
          <a:stretch>
            <a:fillRect/>
          </a:stretch>
        </p:blipFill>
        <p:spPr>
          <a:xfrm>
            <a:off x="10379079" y="6235649"/>
            <a:ext cx="1750096" cy="499762"/>
          </a:xfrm>
          <a:prstGeom prst="rect">
            <a:avLst/>
          </a:prstGeom>
          <a:ln w="19050">
            <a:noFill/>
          </a:ln>
        </p:spPr>
      </p:pic>
      <p:sp>
        <p:nvSpPr>
          <p:cNvPr id="7" name="Titel 1">
            <a:extLst>
              <a:ext uri="{FF2B5EF4-FFF2-40B4-BE49-F238E27FC236}">
                <a16:creationId xmlns:a16="http://schemas.microsoft.com/office/drawing/2014/main" xmlns="" id="{6A0B0922-4F74-B04E-B1E4-2FD15A647493}"/>
              </a:ext>
            </a:extLst>
          </p:cNvPr>
          <p:cNvSpPr txBox="1">
            <a:spLocks/>
          </p:cNvSpPr>
          <p:nvPr/>
        </p:nvSpPr>
        <p:spPr>
          <a:xfrm>
            <a:off x="777879" y="478515"/>
            <a:ext cx="9601200" cy="1485900"/>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de-DE" dirty="0"/>
              <a:t>Erasmus + - was ist das?</a:t>
            </a:r>
          </a:p>
        </p:txBody>
      </p:sp>
      <p:pic>
        <p:nvPicPr>
          <p:cNvPr id="8" name="Grafik 7">
            <a:extLst>
              <a:ext uri="{FF2B5EF4-FFF2-40B4-BE49-F238E27FC236}">
                <a16:creationId xmlns:a16="http://schemas.microsoft.com/office/drawing/2014/main" xmlns="" id="{443F1D3E-8901-3F4B-AD33-20812C895401}"/>
              </a:ext>
            </a:extLst>
          </p:cNvPr>
          <p:cNvPicPr>
            <a:picLocks noChangeAspect="1"/>
          </p:cNvPicPr>
          <p:nvPr/>
        </p:nvPicPr>
        <p:blipFill>
          <a:blip r:embed="rId4"/>
          <a:stretch>
            <a:fillRect/>
          </a:stretch>
        </p:blipFill>
        <p:spPr>
          <a:xfrm>
            <a:off x="10418528" y="114300"/>
            <a:ext cx="1628204" cy="838200"/>
          </a:xfrm>
          <a:prstGeom prst="rect">
            <a:avLst/>
          </a:prstGeom>
        </p:spPr>
      </p:pic>
      <p:pic>
        <p:nvPicPr>
          <p:cNvPr id="9" name="Grafik 8" descr="Ein Bild, das Text enthält.&#10;&#10;Automatisch generierte Beschreibung">
            <a:extLst>
              <a:ext uri="{FF2B5EF4-FFF2-40B4-BE49-F238E27FC236}">
                <a16:creationId xmlns:a16="http://schemas.microsoft.com/office/drawing/2014/main" xmlns="" id="{AEBAABA0-703E-4641-8C5F-663C1D581244}"/>
              </a:ext>
            </a:extLst>
          </p:cNvPr>
          <p:cNvPicPr>
            <a:picLocks noChangeAspect="1"/>
          </p:cNvPicPr>
          <p:nvPr/>
        </p:nvPicPr>
        <p:blipFill>
          <a:blip r:embed="rId5"/>
          <a:stretch>
            <a:fillRect/>
          </a:stretch>
        </p:blipFill>
        <p:spPr>
          <a:xfrm>
            <a:off x="0" y="5808535"/>
            <a:ext cx="2123048" cy="1069446"/>
          </a:xfrm>
          <a:prstGeom prst="rect">
            <a:avLst/>
          </a:prstGeom>
        </p:spPr>
      </p:pic>
    </p:spTree>
    <p:extLst>
      <p:ext uri="{BB962C8B-B14F-4D97-AF65-F5344CB8AC3E}">
        <p14:creationId xmlns:p14="http://schemas.microsoft.com/office/powerpoint/2010/main" val="21293486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557DCF3-CCC7-3A48-9E80-A6377D354799}"/>
              </a:ext>
            </a:extLst>
          </p:cNvPr>
          <p:cNvSpPr>
            <a:spLocks noGrp="1"/>
          </p:cNvSpPr>
          <p:nvPr>
            <p:ph type="title"/>
          </p:nvPr>
        </p:nvSpPr>
        <p:spPr/>
        <p:txBody>
          <a:bodyPr/>
          <a:lstStyle/>
          <a:p>
            <a:r>
              <a:rPr lang="de-DE" dirty="0"/>
              <a:t>Partizipation in der Schule</a:t>
            </a:r>
          </a:p>
        </p:txBody>
      </p:sp>
      <p:sp>
        <p:nvSpPr>
          <p:cNvPr id="7" name="Inhaltsplatzhalter 6">
            <a:extLst>
              <a:ext uri="{FF2B5EF4-FFF2-40B4-BE49-F238E27FC236}">
                <a16:creationId xmlns:a16="http://schemas.microsoft.com/office/drawing/2014/main" xmlns="" id="{E99F7945-FF90-40EF-931E-B7893FCBFD22}"/>
              </a:ext>
            </a:extLst>
          </p:cNvPr>
          <p:cNvSpPr>
            <a:spLocks noGrp="1"/>
          </p:cNvSpPr>
          <p:nvPr>
            <p:ph idx="1"/>
          </p:nvPr>
        </p:nvSpPr>
        <p:spPr>
          <a:xfrm>
            <a:off x="1371600" y="1900990"/>
            <a:ext cx="9601200" cy="4271210"/>
          </a:xfrm>
        </p:spPr>
        <p:txBody>
          <a:bodyPr>
            <a:normAutofit/>
          </a:bodyPr>
          <a:lstStyle/>
          <a:p>
            <a:pPr marL="0" indent="0">
              <a:buNone/>
            </a:pPr>
            <a:r>
              <a:rPr lang="de-DE" b="1" dirty="0"/>
              <a:t>Offizielle Vertretungsrollen und -Institutionen</a:t>
            </a:r>
            <a:endParaRPr lang="de-DE" dirty="0"/>
          </a:p>
          <a:p>
            <a:pPr marL="0" indent="0">
              <a:buNone/>
            </a:pPr>
            <a:r>
              <a:rPr lang="de-DE" dirty="0"/>
              <a:t>Klassensprecher*in, Schüler*</a:t>
            </a:r>
            <a:r>
              <a:rPr lang="de-DE" dirty="0" err="1"/>
              <a:t>innenvertretung</a:t>
            </a:r>
            <a:r>
              <a:rPr lang="de-DE" dirty="0"/>
              <a:t>, Schülersprecher*in, regionale/kommunale Schüler*</a:t>
            </a:r>
            <a:r>
              <a:rPr lang="de-DE" dirty="0" err="1"/>
              <a:t>innenvertretung</a:t>
            </a:r>
            <a:r>
              <a:rPr lang="de-DE" dirty="0"/>
              <a:t>, Landesschüler*</a:t>
            </a:r>
            <a:r>
              <a:rPr lang="de-DE" dirty="0" err="1"/>
              <a:t>innenvertretung</a:t>
            </a:r>
            <a:r>
              <a:rPr lang="de-DE" dirty="0"/>
              <a:t> (LSV), Landesschüler*</a:t>
            </a:r>
            <a:r>
              <a:rPr lang="de-DE" dirty="0" err="1"/>
              <a:t>innenrat</a:t>
            </a:r>
            <a:r>
              <a:rPr lang="de-DE" dirty="0"/>
              <a:t> (LSR), Bundesschülerkonferenz (BSK) </a:t>
            </a:r>
          </a:p>
          <a:p>
            <a:pPr marL="0" indent="0">
              <a:buNone/>
            </a:pPr>
            <a:r>
              <a:rPr lang="de-DE" dirty="0">
                <a:sym typeface="Wingdings" panose="05000000000000000000" pitchFamily="2" charset="2"/>
              </a:rPr>
              <a:t> </a:t>
            </a:r>
            <a:r>
              <a:rPr lang="de-DE" b="1" dirty="0">
                <a:sym typeface="Wingdings" panose="05000000000000000000" pitchFamily="2" charset="2"/>
              </a:rPr>
              <a:t>Themen</a:t>
            </a:r>
            <a:r>
              <a:rPr lang="de-DE" dirty="0">
                <a:sym typeface="Wingdings" panose="05000000000000000000" pitchFamily="2" charset="2"/>
              </a:rPr>
              <a:t>: </a:t>
            </a:r>
            <a:r>
              <a:rPr lang="de-DE" dirty="0"/>
              <a:t>Unterricht, Miteinander, Konflikte mit Lehrkräften, Planung von Schulaktivitäten und Projekten, persönliche Angelegenheiten</a:t>
            </a:r>
          </a:p>
          <a:p>
            <a:pPr marL="0" indent="0">
              <a:buNone/>
            </a:pPr>
            <a:r>
              <a:rPr lang="de-DE" dirty="0">
                <a:sym typeface="Wingdings" panose="05000000000000000000" pitchFamily="2" charset="2"/>
              </a:rPr>
              <a:t> </a:t>
            </a:r>
            <a:r>
              <a:rPr lang="de-DE" b="1" dirty="0">
                <a:sym typeface="Wingdings" panose="05000000000000000000" pitchFamily="2" charset="2"/>
              </a:rPr>
              <a:t>Aufgaben</a:t>
            </a:r>
            <a:r>
              <a:rPr lang="de-DE" dirty="0">
                <a:sym typeface="Wingdings" panose="05000000000000000000" pitchFamily="2" charset="2"/>
              </a:rPr>
              <a:t>: </a:t>
            </a:r>
            <a:r>
              <a:rPr lang="de-DE" dirty="0"/>
              <a:t>Mitspracherecht der SchülerInnen umsetzen und gegenüber der Schulleitung einbringen</a:t>
            </a:r>
          </a:p>
        </p:txBody>
      </p:sp>
      <p:pic>
        <p:nvPicPr>
          <p:cNvPr id="4" name="Grafik 3">
            <a:extLst>
              <a:ext uri="{FF2B5EF4-FFF2-40B4-BE49-F238E27FC236}">
                <a16:creationId xmlns:a16="http://schemas.microsoft.com/office/drawing/2014/main" xmlns="" id="{4D7B7947-5000-9448-89E4-0ECFA03EBBD6}"/>
              </a:ext>
            </a:extLst>
          </p:cNvPr>
          <p:cNvPicPr>
            <a:picLocks noChangeAspect="1"/>
          </p:cNvPicPr>
          <p:nvPr/>
        </p:nvPicPr>
        <p:blipFill>
          <a:blip r:embed="rId3"/>
          <a:stretch>
            <a:fillRect/>
          </a:stretch>
        </p:blipFill>
        <p:spPr>
          <a:xfrm>
            <a:off x="10349432" y="6304394"/>
            <a:ext cx="1530248" cy="439306"/>
          </a:xfrm>
          <a:prstGeom prst="rect">
            <a:avLst/>
          </a:prstGeom>
        </p:spPr>
      </p:pic>
      <p:pic>
        <p:nvPicPr>
          <p:cNvPr id="6" name="Grafik 5">
            <a:extLst>
              <a:ext uri="{FF2B5EF4-FFF2-40B4-BE49-F238E27FC236}">
                <a16:creationId xmlns:a16="http://schemas.microsoft.com/office/drawing/2014/main" xmlns="" id="{31DE1D51-51CA-4AD8-8C72-16ABDDFAA045}"/>
              </a:ext>
            </a:extLst>
          </p:cNvPr>
          <p:cNvPicPr>
            <a:picLocks noChangeAspect="1"/>
          </p:cNvPicPr>
          <p:nvPr/>
        </p:nvPicPr>
        <p:blipFill>
          <a:blip r:embed="rId4"/>
          <a:stretch>
            <a:fillRect/>
          </a:stretch>
        </p:blipFill>
        <p:spPr>
          <a:xfrm>
            <a:off x="10543519" y="114300"/>
            <a:ext cx="1530248" cy="787772"/>
          </a:xfrm>
          <a:prstGeom prst="rect">
            <a:avLst/>
          </a:prstGeom>
        </p:spPr>
      </p:pic>
      <p:pic>
        <p:nvPicPr>
          <p:cNvPr id="8" name="Grafik 7">
            <a:extLst>
              <a:ext uri="{FF2B5EF4-FFF2-40B4-BE49-F238E27FC236}">
                <a16:creationId xmlns:a16="http://schemas.microsoft.com/office/drawing/2014/main" xmlns="" id="{239C2D88-2823-45AC-BC0B-745DB388A9D8}"/>
              </a:ext>
            </a:extLst>
          </p:cNvPr>
          <p:cNvPicPr>
            <a:picLocks noChangeAspect="1"/>
          </p:cNvPicPr>
          <p:nvPr/>
        </p:nvPicPr>
        <p:blipFill>
          <a:blip r:embed="rId5"/>
          <a:stretch>
            <a:fillRect/>
          </a:stretch>
        </p:blipFill>
        <p:spPr>
          <a:xfrm>
            <a:off x="4201391" y="5309096"/>
            <a:ext cx="3789218" cy="341030"/>
          </a:xfrm>
          <a:prstGeom prst="rect">
            <a:avLst/>
          </a:prstGeom>
        </p:spPr>
      </p:pic>
      <p:pic>
        <p:nvPicPr>
          <p:cNvPr id="9" name="Grafik 8" descr="Ein Bild, das Text enthält.&#10;&#10;Automatisch generierte Beschreibung">
            <a:extLst>
              <a:ext uri="{FF2B5EF4-FFF2-40B4-BE49-F238E27FC236}">
                <a16:creationId xmlns:a16="http://schemas.microsoft.com/office/drawing/2014/main" xmlns="" id="{35A5D1E2-5BCD-F746-A3D2-BC590EE5D5B6}"/>
              </a:ext>
            </a:extLst>
          </p:cNvPr>
          <p:cNvPicPr>
            <a:picLocks noChangeAspect="1"/>
          </p:cNvPicPr>
          <p:nvPr/>
        </p:nvPicPr>
        <p:blipFill>
          <a:blip r:embed="rId6"/>
          <a:stretch>
            <a:fillRect/>
          </a:stretch>
        </p:blipFill>
        <p:spPr>
          <a:xfrm>
            <a:off x="753035" y="5788554"/>
            <a:ext cx="2123048" cy="1069446"/>
          </a:xfrm>
          <a:prstGeom prst="rect">
            <a:avLst/>
          </a:prstGeom>
        </p:spPr>
      </p:pic>
    </p:spTree>
    <p:extLst>
      <p:ext uri="{BB962C8B-B14F-4D97-AF65-F5344CB8AC3E}">
        <p14:creationId xmlns:p14="http://schemas.microsoft.com/office/powerpoint/2010/main" val="41152913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557DCF3-CCC7-3A48-9E80-A6377D354799}"/>
              </a:ext>
            </a:extLst>
          </p:cNvPr>
          <p:cNvSpPr>
            <a:spLocks noGrp="1"/>
          </p:cNvSpPr>
          <p:nvPr>
            <p:ph type="title"/>
          </p:nvPr>
        </p:nvSpPr>
        <p:spPr/>
        <p:txBody>
          <a:bodyPr/>
          <a:lstStyle/>
          <a:p>
            <a:r>
              <a:rPr lang="de-DE" dirty="0"/>
              <a:t>Partizipation durch öffentliche Aufmerksamkeit</a:t>
            </a:r>
          </a:p>
        </p:txBody>
      </p:sp>
      <p:sp>
        <p:nvSpPr>
          <p:cNvPr id="7" name="Inhaltsplatzhalter 6">
            <a:extLst>
              <a:ext uri="{FF2B5EF4-FFF2-40B4-BE49-F238E27FC236}">
                <a16:creationId xmlns:a16="http://schemas.microsoft.com/office/drawing/2014/main" xmlns="" id="{E99F7945-FF90-40EF-931E-B7893FCBFD22}"/>
              </a:ext>
            </a:extLst>
          </p:cNvPr>
          <p:cNvSpPr>
            <a:spLocks noGrp="1"/>
          </p:cNvSpPr>
          <p:nvPr>
            <p:ph idx="1"/>
          </p:nvPr>
        </p:nvSpPr>
        <p:spPr>
          <a:xfrm>
            <a:off x="1371600" y="2410690"/>
            <a:ext cx="6082145" cy="3761509"/>
          </a:xfrm>
        </p:spPr>
        <p:txBody>
          <a:bodyPr>
            <a:normAutofit/>
          </a:bodyPr>
          <a:lstStyle/>
          <a:p>
            <a:pPr marL="0" indent="0">
              <a:buNone/>
            </a:pPr>
            <a:r>
              <a:rPr lang="de-DE" b="1" dirty="0"/>
              <a:t>Partizipation durch lokale und soziale Medien</a:t>
            </a:r>
          </a:p>
          <a:p>
            <a:pPr marL="0" indent="0">
              <a:buNone/>
            </a:pPr>
            <a:r>
              <a:rPr lang="de-DE" dirty="0"/>
              <a:t>Auf Problem vor Ort aufmerksam machen, Mitstreiter*innen finden, öffentlichen Druck ausüben</a:t>
            </a:r>
          </a:p>
          <a:p>
            <a:endParaRPr lang="de-DE" dirty="0"/>
          </a:p>
          <a:p>
            <a:pPr marL="0" indent="0">
              <a:buNone/>
            </a:pPr>
            <a:r>
              <a:rPr lang="de-DE" b="1" dirty="0"/>
              <a:t>Partizipation durch Demonstrationen</a:t>
            </a:r>
          </a:p>
          <a:p>
            <a:pPr marL="0" indent="0">
              <a:buNone/>
            </a:pPr>
            <a:r>
              <a:rPr lang="de-DE" dirty="0"/>
              <a:t>Rechtliche Grundlage Artikel 8 des Grundgesetzes: </a:t>
            </a:r>
          </a:p>
          <a:p>
            <a:pPr marL="0" indent="0">
              <a:buNone/>
            </a:pPr>
            <a:r>
              <a:rPr lang="de-DE" dirty="0"/>
              <a:t>"Recht, sich ohne Anmeldung oder Erlaubnis friedlich und ohne Waffen zu versammeln.“</a:t>
            </a:r>
          </a:p>
          <a:p>
            <a:pPr marL="0" indent="0">
              <a:buNone/>
            </a:pPr>
            <a:endParaRPr lang="de-DE" dirty="0"/>
          </a:p>
        </p:txBody>
      </p:sp>
      <p:pic>
        <p:nvPicPr>
          <p:cNvPr id="4" name="Grafik 3">
            <a:extLst>
              <a:ext uri="{FF2B5EF4-FFF2-40B4-BE49-F238E27FC236}">
                <a16:creationId xmlns:a16="http://schemas.microsoft.com/office/drawing/2014/main" xmlns="" id="{4D7B7947-5000-9448-89E4-0ECFA03EBBD6}"/>
              </a:ext>
            </a:extLst>
          </p:cNvPr>
          <p:cNvPicPr>
            <a:picLocks noChangeAspect="1"/>
          </p:cNvPicPr>
          <p:nvPr/>
        </p:nvPicPr>
        <p:blipFill>
          <a:blip r:embed="rId3"/>
          <a:stretch>
            <a:fillRect/>
          </a:stretch>
        </p:blipFill>
        <p:spPr>
          <a:xfrm>
            <a:off x="10349432" y="6304394"/>
            <a:ext cx="1530248" cy="439306"/>
          </a:xfrm>
          <a:prstGeom prst="rect">
            <a:avLst/>
          </a:prstGeom>
        </p:spPr>
      </p:pic>
      <p:pic>
        <p:nvPicPr>
          <p:cNvPr id="6" name="Grafik 5">
            <a:extLst>
              <a:ext uri="{FF2B5EF4-FFF2-40B4-BE49-F238E27FC236}">
                <a16:creationId xmlns:a16="http://schemas.microsoft.com/office/drawing/2014/main" xmlns="" id="{31DE1D51-51CA-4AD8-8C72-16ABDDFAA045}"/>
              </a:ext>
            </a:extLst>
          </p:cNvPr>
          <p:cNvPicPr>
            <a:picLocks noChangeAspect="1"/>
          </p:cNvPicPr>
          <p:nvPr/>
        </p:nvPicPr>
        <p:blipFill>
          <a:blip r:embed="rId4"/>
          <a:stretch>
            <a:fillRect/>
          </a:stretch>
        </p:blipFill>
        <p:spPr>
          <a:xfrm>
            <a:off x="10543519" y="114300"/>
            <a:ext cx="1530248" cy="787772"/>
          </a:xfrm>
          <a:prstGeom prst="rect">
            <a:avLst/>
          </a:prstGeom>
        </p:spPr>
      </p:pic>
      <p:pic>
        <p:nvPicPr>
          <p:cNvPr id="10" name="Grafik 9">
            <a:extLst>
              <a:ext uri="{FF2B5EF4-FFF2-40B4-BE49-F238E27FC236}">
                <a16:creationId xmlns:a16="http://schemas.microsoft.com/office/drawing/2014/main" xmlns="" id="{A7F1F590-1037-48EB-B573-2D7135218CFD}"/>
              </a:ext>
            </a:extLst>
          </p:cNvPr>
          <p:cNvPicPr>
            <a:picLocks noChangeAspect="1"/>
          </p:cNvPicPr>
          <p:nvPr/>
        </p:nvPicPr>
        <p:blipFill>
          <a:blip r:embed="rId5"/>
          <a:stretch>
            <a:fillRect/>
          </a:stretch>
        </p:blipFill>
        <p:spPr>
          <a:xfrm>
            <a:off x="8188037" y="2324101"/>
            <a:ext cx="3051464" cy="3051464"/>
          </a:xfrm>
          <a:prstGeom prst="rect">
            <a:avLst/>
          </a:prstGeom>
        </p:spPr>
      </p:pic>
      <p:pic>
        <p:nvPicPr>
          <p:cNvPr id="8" name="Grafik 7" descr="Ein Bild, das Text enthält.&#10;&#10;Automatisch generierte Beschreibung">
            <a:extLst>
              <a:ext uri="{FF2B5EF4-FFF2-40B4-BE49-F238E27FC236}">
                <a16:creationId xmlns:a16="http://schemas.microsoft.com/office/drawing/2014/main" xmlns="" id="{44DA3A8F-4BA4-294E-AF00-4E17118E8CF8}"/>
              </a:ext>
            </a:extLst>
          </p:cNvPr>
          <p:cNvPicPr>
            <a:picLocks noChangeAspect="1"/>
          </p:cNvPicPr>
          <p:nvPr/>
        </p:nvPicPr>
        <p:blipFill>
          <a:blip r:embed="rId6"/>
          <a:stretch>
            <a:fillRect/>
          </a:stretch>
        </p:blipFill>
        <p:spPr>
          <a:xfrm>
            <a:off x="753035" y="5788554"/>
            <a:ext cx="2123048" cy="1069446"/>
          </a:xfrm>
          <a:prstGeom prst="rect">
            <a:avLst/>
          </a:prstGeom>
        </p:spPr>
      </p:pic>
    </p:spTree>
    <p:extLst>
      <p:ext uri="{BB962C8B-B14F-4D97-AF65-F5344CB8AC3E}">
        <p14:creationId xmlns:p14="http://schemas.microsoft.com/office/powerpoint/2010/main" val="25106378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557DCF3-CCC7-3A48-9E80-A6377D354799}"/>
              </a:ext>
            </a:extLst>
          </p:cNvPr>
          <p:cNvSpPr>
            <a:spLocks noGrp="1"/>
          </p:cNvSpPr>
          <p:nvPr>
            <p:ph type="title"/>
          </p:nvPr>
        </p:nvSpPr>
        <p:spPr/>
        <p:txBody>
          <a:bodyPr/>
          <a:lstStyle/>
          <a:p>
            <a:r>
              <a:rPr lang="de-DE" dirty="0"/>
              <a:t>Partizipation in Jugendorganisationen</a:t>
            </a:r>
          </a:p>
        </p:txBody>
      </p:sp>
      <p:sp>
        <p:nvSpPr>
          <p:cNvPr id="7" name="Inhaltsplatzhalter 6">
            <a:extLst>
              <a:ext uri="{FF2B5EF4-FFF2-40B4-BE49-F238E27FC236}">
                <a16:creationId xmlns:a16="http://schemas.microsoft.com/office/drawing/2014/main" xmlns="" id="{E99F7945-FF90-40EF-931E-B7893FCBFD22}"/>
              </a:ext>
            </a:extLst>
          </p:cNvPr>
          <p:cNvSpPr>
            <a:spLocks noGrp="1"/>
          </p:cNvSpPr>
          <p:nvPr>
            <p:ph idx="1"/>
          </p:nvPr>
        </p:nvSpPr>
        <p:spPr/>
        <p:txBody>
          <a:bodyPr>
            <a:normAutofit lnSpcReduction="10000"/>
          </a:bodyPr>
          <a:lstStyle/>
          <a:p>
            <a:pPr marL="0" indent="0">
              <a:buNone/>
            </a:pPr>
            <a:r>
              <a:rPr lang="de-DE" b="1" dirty="0"/>
              <a:t>Engagement in deiner Region</a:t>
            </a:r>
          </a:p>
          <a:p>
            <a:pPr marL="0" indent="0">
              <a:buNone/>
            </a:pPr>
            <a:r>
              <a:rPr lang="de-DE" dirty="0"/>
              <a:t>Jugendgemeinderäte/Jugendparlamente/Jugendforen/Jugendstadträte in Städten, Bezirken, Gemeinden und Landkreisen</a:t>
            </a:r>
          </a:p>
          <a:p>
            <a:pPr marL="0" indent="0">
              <a:buNone/>
            </a:pPr>
            <a:endParaRPr lang="de-DE" dirty="0"/>
          </a:p>
          <a:p>
            <a:pPr marL="0" indent="0">
              <a:buNone/>
            </a:pPr>
            <a:r>
              <a:rPr lang="de-DE" b="1" dirty="0"/>
              <a:t>Engagement in den Jugendorganisationen der Parteien</a:t>
            </a:r>
          </a:p>
          <a:p>
            <a:pPr marL="0" indent="0">
              <a:buNone/>
            </a:pPr>
            <a:r>
              <a:rPr lang="de-DE" dirty="0"/>
              <a:t>z.B. Jusos, Julis, Junge Union, junge Grünen, und die Linksjugend Solid</a:t>
            </a:r>
          </a:p>
          <a:p>
            <a:pPr marL="0" indent="0">
              <a:buNone/>
            </a:pPr>
            <a:endParaRPr lang="de-DE" dirty="0"/>
          </a:p>
          <a:p>
            <a:pPr marL="0" indent="0">
              <a:buNone/>
            </a:pPr>
            <a:r>
              <a:rPr lang="de-DE" b="1" dirty="0"/>
              <a:t>Engagement in anderen Organisationen</a:t>
            </a:r>
          </a:p>
          <a:p>
            <a:pPr marL="0" indent="0">
              <a:buNone/>
            </a:pPr>
            <a:r>
              <a:rPr lang="de-DE" dirty="0"/>
              <a:t>Außerparteiliche Jugendorganisationen mit verschiedenen thematischen Fokus</a:t>
            </a:r>
          </a:p>
        </p:txBody>
      </p:sp>
      <p:pic>
        <p:nvPicPr>
          <p:cNvPr id="4" name="Grafik 3">
            <a:extLst>
              <a:ext uri="{FF2B5EF4-FFF2-40B4-BE49-F238E27FC236}">
                <a16:creationId xmlns:a16="http://schemas.microsoft.com/office/drawing/2014/main" xmlns="" id="{4D7B7947-5000-9448-89E4-0ECFA03EBBD6}"/>
              </a:ext>
            </a:extLst>
          </p:cNvPr>
          <p:cNvPicPr>
            <a:picLocks noChangeAspect="1"/>
          </p:cNvPicPr>
          <p:nvPr/>
        </p:nvPicPr>
        <p:blipFill>
          <a:blip r:embed="rId3"/>
          <a:stretch>
            <a:fillRect/>
          </a:stretch>
        </p:blipFill>
        <p:spPr>
          <a:xfrm>
            <a:off x="10349432" y="6304394"/>
            <a:ext cx="1530248" cy="439306"/>
          </a:xfrm>
          <a:prstGeom prst="rect">
            <a:avLst/>
          </a:prstGeom>
        </p:spPr>
      </p:pic>
      <p:pic>
        <p:nvPicPr>
          <p:cNvPr id="6" name="Grafik 5">
            <a:extLst>
              <a:ext uri="{FF2B5EF4-FFF2-40B4-BE49-F238E27FC236}">
                <a16:creationId xmlns:a16="http://schemas.microsoft.com/office/drawing/2014/main" xmlns="" id="{31DE1D51-51CA-4AD8-8C72-16ABDDFAA045}"/>
              </a:ext>
            </a:extLst>
          </p:cNvPr>
          <p:cNvPicPr>
            <a:picLocks noChangeAspect="1"/>
          </p:cNvPicPr>
          <p:nvPr/>
        </p:nvPicPr>
        <p:blipFill>
          <a:blip r:embed="rId4"/>
          <a:stretch>
            <a:fillRect/>
          </a:stretch>
        </p:blipFill>
        <p:spPr>
          <a:xfrm>
            <a:off x="10618704" y="114299"/>
            <a:ext cx="1455063" cy="749067"/>
          </a:xfrm>
          <a:prstGeom prst="rect">
            <a:avLst/>
          </a:prstGeom>
        </p:spPr>
      </p:pic>
      <p:pic>
        <p:nvPicPr>
          <p:cNvPr id="8" name="Grafik 7">
            <a:extLst>
              <a:ext uri="{FF2B5EF4-FFF2-40B4-BE49-F238E27FC236}">
                <a16:creationId xmlns:a16="http://schemas.microsoft.com/office/drawing/2014/main" xmlns="" id="{F0D9FC7D-85AB-4234-9531-FB85B08A4178}"/>
              </a:ext>
            </a:extLst>
          </p:cNvPr>
          <p:cNvPicPr>
            <a:picLocks noChangeAspect="1"/>
          </p:cNvPicPr>
          <p:nvPr/>
        </p:nvPicPr>
        <p:blipFill>
          <a:blip r:embed="rId5"/>
          <a:stretch>
            <a:fillRect/>
          </a:stretch>
        </p:blipFill>
        <p:spPr>
          <a:xfrm>
            <a:off x="9642581" y="3441428"/>
            <a:ext cx="1720148" cy="937184"/>
          </a:xfrm>
          <a:prstGeom prst="rect">
            <a:avLst/>
          </a:prstGeom>
        </p:spPr>
      </p:pic>
      <p:pic>
        <p:nvPicPr>
          <p:cNvPr id="9" name="Grafik 8">
            <a:extLst>
              <a:ext uri="{FF2B5EF4-FFF2-40B4-BE49-F238E27FC236}">
                <a16:creationId xmlns:a16="http://schemas.microsoft.com/office/drawing/2014/main" xmlns="" id="{52FD2065-883D-42A2-BD5F-81BD2DA5A227}"/>
              </a:ext>
            </a:extLst>
          </p:cNvPr>
          <p:cNvPicPr>
            <a:picLocks noChangeAspect="1"/>
          </p:cNvPicPr>
          <p:nvPr/>
        </p:nvPicPr>
        <p:blipFill>
          <a:blip r:embed="rId6"/>
          <a:stretch>
            <a:fillRect/>
          </a:stretch>
        </p:blipFill>
        <p:spPr>
          <a:xfrm>
            <a:off x="10502655" y="5261188"/>
            <a:ext cx="1265171" cy="743037"/>
          </a:xfrm>
          <a:prstGeom prst="rect">
            <a:avLst/>
          </a:prstGeom>
        </p:spPr>
      </p:pic>
      <p:pic>
        <p:nvPicPr>
          <p:cNvPr id="11" name="Grafik 10">
            <a:extLst>
              <a:ext uri="{FF2B5EF4-FFF2-40B4-BE49-F238E27FC236}">
                <a16:creationId xmlns:a16="http://schemas.microsoft.com/office/drawing/2014/main" xmlns="" id="{72606260-6F19-4B00-8ABA-965C02321139}"/>
              </a:ext>
            </a:extLst>
          </p:cNvPr>
          <p:cNvPicPr>
            <a:picLocks noChangeAspect="1"/>
          </p:cNvPicPr>
          <p:nvPr/>
        </p:nvPicPr>
        <p:blipFill rotWithShape="1">
          <a:blip r:embed="rId7"/>
          <a:srcRect l="22158" t="26753" r="16194" b="44393"/>
          <a:stretch/>
        </p:blipFill>
        <p:spPr>
          <a:xfrm>
            <a:off x="9115485" y="4982286"/>
            <a:ext cx="1503219" cy="468592"/>
          </a:xfrm>
          <a:prstGeom prst="rect">
            <a:avLst/>
          </a:prstGeom>
        </p:spPr>
      </p:pic>
      <p:pic>
        <p:nvPicPr>
          <p:cNvPr id="10" name="Grafik 9" descr="Ein Bild, das Text enthält.&#10;&#10;Automatisch generierte Beschreibung">
            <a:extLst>
              <a:ext uri="{FF2B5EF4-FFF2-40B4-BE49-F238E27FC236}">
                <a16:creationId xmlns:a16="http://schemas.microsoft.com/office/drawing/2014/main" xmlns="" id="{F709DF6B-63F3-7B40-8B27-1C0A48C5C596}"/>
              </a:ext>
            </a:extLst>
          </p:cNvPr>
          <p:cNvPicPr>
            <a:picLocks noChangeAspect="1"/>
          </p:cNvPicPr>
          <p:nvPr/>
        </p:nvPicPr>
        <p:blipFill>
          <a:blip r:embed="rId8"/>
          <a:stretch>
            <a:fillRect/>
          </a:stretch>
        </p:blipFill>
        <p:spPr>
          <a:xfrm>
            <a:off x="753035" y="5788554"/>
            <a:ext cx="2123048" cy="1069446"/>
          </a:xfrm>
          <a:prstGeom prst="rect">
            <a:avLst/>
          </a:prstGeom>
        </p:spPr>
      </p:pic>
    </p:spTree>
    <p:extLst>
      <p:ext uri="{BB962C8B-B14F-4D97-AF65-F5344CB8AC3E}">
        <p14:creationId xmlns:p14="http://schemas.microsoft.com/office/powerpoint/2010/main" val="29406992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557DCF3-CCC7-3A48-9E80-A6377D354799}"/>
              </a:ext>
            </a:extLst>
          </p:cNvPr>
          <p:cNvSpPr>
            <a:spLocks noGrp="1"/>
          </p:cNvSpPr>
          <p:nvPr>
            <p:ph type="title"/>
          </p:nvPr>
        </p:nvSpPr>
        <p:spPr/>
        <p:txBody>
          <a:bodyPr/>
          <a:lstStyle/>
          <a:p>
            <a:r>
              <a:rPr lang="de-DE" dirty="0"/>
              <a:t>Partizipation in der aktuellen Politik</a:t>
            </a:r>
          </a:p>
        </p:txBody>
      </p:sp>
      <p:sp>
        <p:nvSpPr>
          <p:cNvPr id="7" name="Inhaltsplatzhalter 6">
            <a:extLst>
              <a:ext uri="{FF2B5EF4-FFF2-40B4-BE49-F238E27FC236}">
                <a16:creationId xmlns:a16="http://schemas.microsoft.com/office/drawing/2014/main" xmlns="" id="{E99F7945-FF90-40EF-931E-B7893FCBFD22}"/>
              </a:ext>
            </a:extLst>
          </p:cNvPr>
          <p:cNvSpPr>
            <a:spLocks noGrp="1"/>
          </p:cNvSpPr>
          <p:nvPr>
            <p:ph idx="1"/>
          </p:nvPr>
        </p:nvSpPr>
        <p:spPr>
          <a:xfrm>
            <a:off x="6289963" y="2942141"/>
            <a:ext cx="4184072" cy="1528010"/>
          </a:xfrm>
        </p:spPr>
        <p:txBody>
          <a:bodyPr>
            <a:normAutofit/>
          </a:bodyPr>
          <a:lstStyle/>
          <a:p>
            <a:r>
              <a:rPr lang="de-DE" dirty="0"/>
              <a:t>Kommunalwahlen</a:t>
            </a:r>
          </a:p>
          <a:p>
            <a:r>
              <a:rPr lang="de-DE" dirty="0"/>
              <a:t>Landtagswahlen</a:t>
            </a:r>
          </a:p>
          <a:p>
            <a:r>
              <a:rPr lang="de-DE" dirty="0"/>
              <a:t>Bürger*innensprechstunde</a:t>
            </a:r>
          </a:p>
          <a:p>
            <a:pPr marL="0" indent="0">
              <a:buNone/>
            </a:pPr>
            <a:endParaRPr lang="de-DE" dirty="0"/>
          </a:p>
        </p:txBody>
      </p:sp>
      <p:pic>
        <p:nvPicPr>
          <p:cNvPr id="4" name="Grafik 3">
            <a:extLst>
              <a:ext uri="{FF2B5EF4-FFF2-40B4-BE49-F238E27FC236}">
                <a16:creationId xmlns:a16="http://schemas.microsoft.com/office/drawing/2014/main" xmlns="" id="{4D7B7947-5000-9448-89E4-0ECFA03EBBD6}"/>
              </a:ext>
            </a:extLst>
          </p:cNvPr>
          <p:cNvPicPr>
            <a:picLocks noChangeAspect="1"/>
          </p:cNvPicPr>
          <p:nvPr/>
        </p:nvPicPr>
        <p:blipFill>
          <a:blip r:embed="rId3"/>
          <a:stretch>
            <a:fillRect/>
          </a:stretch>
        </p:blipFill>
        <p:spPr>
          <a:xfrm>
            <a:off x="10349432" y="6304394"/>
            <a:ext cx="1530248" cy="439306"/>
          </a:xfrm>
          <a:prstGeom prst="rect">
            <a:avLst/>
          </a:prstGeom>
        </p:spPr>
      </p:pic>
      <p:pic>
        <p:nvPicPr>
          <p:cNvPr id="6" name="Grafik 5">
            <a:extLst>
              <a:ext uri="{FF2B5EF4-FFF2-40B4-BE49-F238E27FC236}">
                <a16:creationId xmlns:a16="http://schemas.microsoft.com/office/drawing/2014/main" xmlns="" id="{31DE1D51-51CA-4AD8-8C72-16ABDDFAA045}"/>
              </a:ext>
            </a:extLst>
          </p:cNvPr>
          <p:cNvPicPr>
            <a:picLocks noChangeAspect="1"/>
          </p:cNvPicPr>
          <p:nvPr/>
        </p:nvPicPr>
        <p:blipFill>
          <a:blip r:embed="rId4"/>
          <a:stretch>
            <a:fillRect/>
          </a:stretch>
        </p:blipFill>
        <p:spPr>
          <a:xfrm>
            <a:off x="10543519" y="114300"/>
            <a:ext cx="1530248" cy="787772"/>
          </a:xfrm>
          <a:prstGeom prst="rect">
            <a:avLst/>
          </a:prstGeom>
        </p:spPr>
      </p:pic>
      <p:pic>
        <p:nvPicPr>
          <p:cNvPr id="9" name="Grafik 8">
            <a:extLst>
              <a:ext uri="{FF2B5EF4-FFF2-40B4-BE49-F238E27FC236}">
                <a16:creationId xmlns:a16="http://schemas.microsoft.com/office/drawing/2014/main" xmlns="" id="{9D71C761-3B42-4ED8-BCDF-B322138B73BB}"/>
              </a:ext>
            </a:extLst>
          </p:cNvPr>
          <p:cNvPicPr>
            <a:picLocks noChangeAspect="1"/>
          </p:cNvPicPr>
          <p:nvPr/>
        </p:nvPicPr>
        <p:blipFill>
          <a:blip r:embed="rId5"/>
          <a:stretch>
            <a:fillRect/>
          </a:stretch>
        </p:blipFill>
        <p:spPr>
          <a:xfrm>
            <a:off x="1482437" y="2530132"/>
            <a:ext cx="4184072" cy="2352029"/>
          </a:xfrm>
          <a:prstGeom prst="rect">
            <a:avLst/>
          </a:prstGeom>
        </p:spPr>
      </p:pic>
      <p:pic>
        <p:nvPicPr>
          <p:cNvPr id="8" name="Grafik 7" descr="Ein Bild, das Text enthält.&#10;&#10;Automatisch generierte Beschreibung">
            <a:extLst>
              <a:ext uri="{FF2B5EF4-FFF2-40B4-BE49-F238E27FC236}">
                <a16:creationId xmlns:a16="http://schemas.microsoft.com/office/drawing/2014/main" xmlns="" id="{F76AC67B-D841-2740-8838-5586B4ABF57B}"/>
              </a:ext>
            </a:extLst>
          </p:cNvPr>
          <p:cNvPicPr>
            <a:picLocks noChangeAspect="1"/>
          </p:cNvPicPr>
          <p:nvPr/>
        </p:nvPicPr>
        <p:blipFill>
          <a:blip r:embed="rId6"/>
          <a:stretch>
            <a:fillRect/>
          </a:stretch>
        </p:blipFill>
        <p:spPr>
          <a:xfrm>
            <a:off x="753035" y="5788554"/>
            <a:ext cx="2123048" cy="1069446"/>
          </a:xfrm>
          <a:prstGeom prst="rect">
            <a:avLst/>
          </a:prstGeom>
        </p:spPr>
      </p:pic>
    </p:spTree>
    <p:extLst>
      <p:ext uri="{BB962C8B-B14F-4D97-AF65-F5344CB8AC3E}">
        <p14:creationId xmlns:p14="http://schemas.microsoft.com/office/powerpoint/2010/main" val="40362374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1C4718FE-A5E4-EF4A-8E3C-4B9DB6916162}"/>
              </a:ext>
            </a:extLst>
          </p:cNvPr>
          <p:cNvSpPr>
            <a:spLocks noGrp="1"/>
          </p:cNvSpPr>
          <p:nvPr>
            <p:ph type="title"/>
          </p:nvPr>
        </p:nvSpPr>
        <p:spPr/>
        <p:txBody>
          <a:bodyPr/>
          <a:lstStyle/>
          <a:p>
            <a:r>
              <a:rPr lang="de-DE" dirty="0"/>
              <a:t>Pause </a:t>
            </a:r>
          </a:p>
        </p:txBody>
      </p:sp>
      <p:pic>
        <p:nvPicPr>
          <p:cNvPr id="5" name="Inhaltsplatzhalter 4" descr="Kaffee">
            <a:extLst>
              <a:ext uri="{FF2B5EF4-FFF2-40B4-BE49-F238E27FC236}">
                <a16:creationId xmlns:a16="http://schemas.microsoft.com/office/drawing/2014/main" xmlns="" id="{D6C057A5-DCE2-A84F-BB4C-1D6E83DE331A}"/>
              </a:ext>
            </a:extLst>
          </p:cNvPr>
          <p:cNvPicPr>
            <a:picLocks noGrp="1" noChangeAspect="1"/>
          </p:cNvPicPr>
          <p:nvPr>
            <p:ph idx="1"/>
          </p:nvPr>
        </p:nvPicPr>
        <p:blipFill>
          <a:blip r:embed="rId3">
            <a:extLst>
              <a:ext uri="{96DAC541-7B7A-43D3-8B79-37D633B846F1}">
                <asvg:svgBlip xmlns:asvg="http://schemas.microsoft.com/office/drawing/2016/SVG/main" xmlns="" r:embed="rId4"/>
              </a:ext>
            </a:extLst>
          </a:blip>
          <a:stretch>
            <a:fillRect/>
          </a:stretch>
        </p:blipFill>
        <p:spPr>
          <a:xfrm>
            <a:off x="1907426" y="1766515"/>
            <a:ext cx="3324970" cy="3324970"/>
          </a:xfrm>
        </p:spPr>
      </p:pic>
      <p:pic>
        <p:nvPicPr>
          <p:cNvPr id="9" name="Grafik 8" descr="Obstschüssel">
            <a:extLst>
              <a:ext uri="{FF2B5EF4-FFF2-40B4-BE49-F238E27FC236}">
                <a16:creationId xmlns:a16="http://schemas.microsoft.com/office/drawing/2014/main" xmlns="" id="{2C9CECB2-9FC5-D940-AEFB-CF8359C5F994}"/>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7190631" y="1882028"/>
            <a:ext cx="3093943" cy="3093943"/>
          </a:xfrm>
          <a:prstGeom prst="rect">
            <a:avLst/>
          </a:prstGeom>
        </p:spPr>
      </p:pic>
    </p:spTree>
    <p:extLst>
      <p:ext uri="{BB962C8B-B14F-4D97-AF65-F5344CB8AC3E}">
        <p14:creationId xmlns:p14="http://schemas.microsoft.com/office/powerpoint/2010/main" val="20812984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6D8D8BE8-24C4-0447-A004-7F89C519AE59}"/>
              </a:ext>
            </a:extLst>
          </p:cNvPr>
          <p:cNvSpPr>
            <a:spLocks noGrp="1"/>
          </p:cNvSpPr>
          <p:nvPr>
            <p:ph type="ctrTitle"/>
          </p:nvPr>
        </p:nvSpPr>
        <p:spPr/>
        <p:txBody>
          <a:bodyPr/>
          <a:lstStyle/>
          <a:p>
            <a:r>
              <a:rPr lang="de-DE" dirty="0"/>
              <a:t>Beteiligung auf EU-Ebene</a:t>
            </a:r>
          </a:p>
        </p:txBody>
      </p:sp>
      <p:sp>
        <p:nvSpPr>
          <p:cNvPr id="3" name="Untertitel 2">
            <a:extLst>
              <a:ext uri="{FF2B5EF4-FFF2-40B4-BE49-F238E27FC236}">
                <a16:creationId xmlns:a16="http://schemas.microsoft.com/office/drawing/2014/main" xmlns="" id="{C481D0AE-0AC1-EB49-88F9-AA7D7173C30F}"/>
              </a:ext>
            </a:extLst>
          </p:cNvPr>
          <p:cNvSpPr>
            <a:spLocks noGrp="1"/>
          </p:cNvSpPr>
          <p:nvPr>
            <p:ph type="subTitle" idx="1"/>
          </p:nvPr>
        </p:nvSpPr>
        <p:spPr/>
        <p:txBody>
          <a:bodyPr/>
          <a:lstStyle/>
          <a:p>
            <a:endParaRPr lang="de-DE" dirty="0"/>
          </a:p>
        </p:txBody>
      </p:sp>
    </p:spTree>
    <p:extLst>
      <p:ext uri="{BB962C8B-B14F-4D97-AF65-F5344CB8AC3E}">
        <p14:creationId xmlns:p14="http://schemas.microsoft.com/office/powerpoint/2010/main" val="22339660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9D3355C1-52BC-D94F-A758-F9B780728969}"/>
              </a:ext>
            </a:extLst>
          </p:cNvPr>
          <p:cNvSpPr>
            <a:spLocks noGrp="1"/>
          </p:cNvSpPr>
          <p:nvPr>
            <p:ph type="title"/>
          </p:nvPr>
        </p:nvSpPr>
        <p:spPr/>
        <p:txBody>
          <a:bodyPr/>
          <a:lstStyle/>
          <a:p>
            <a:r>
              <a:rPr lang="de-DE" dirty="0"/>
              <a:t>Die Europäische Union</a:t>
            </a:r>
          </a:p>
        </p:txBody>
      </p:sp>
      <p:sp>
        <p:nvSpPr>
          <p:cNvPr id="3" name="Inhaltsplatzhalter 2">
            <a:extLst>
              <a:ext uri="{FF2B5EF4-FFF2-40B4-BE49-F238E27FC236}">
                <a16:creationId xmlns:a16="http://schemas.microsoft.com/office/drawing/2014/main" xmlns="" id="{0B33A285-79BC-9C4A-B6AC-53881E17A94A}"/>
              </a:ext>
            </a:extLst>
          </p:cNvPr>
          <p:cNvSpPr>
            <a:spLocks noGrp="1"/>
          </p:cNvSpPr>
          <p:nvPr>
            <p:ph sz="half" idx="1"/>
          </p:nvPr>
        </p:nvSpPr>
        <p:spPr>
          <a:xfrm>
            <a:off x="1371600" y="1684020"/>
            <a:ext cx="9906000" cy="4655820"/>
          </a:xfrm>
        </p:spPr>
        <p:txBody>
          <a:bodyPr/>
          <a:lstStyle/>
          <a:p>
            <a:pPr marL="530352" lvl="1" indent="0">
              <a:buNone/>
            </a:pPr>
            <a:endParaRPr lang="de-DE" dirty="0"/>
          </a:p>
          <a:p>
            <a:pPr marL="530352" lvl="1" indent="0">
              <a:buNone/>
            </a:pPr>
            <a:endParaRPr lang="de-DE" dirty="0"/>
          </a:p>
          <a:p>
            <a:pPr marL="530352" lvl="1" indent="0">
              <a:buNone/>
            </a:pPr>
            <a:endParaRPr lang="de-DE" dirty="0"/>
          </a:p>
          <a:p>
            <a:pPr marL="530352" lvl="1" indent="0">
              <a:buNone/>
            </a:pPr>
            <a:endParaRPr lang="de-DE" dirty="0"/>
          </a:p>
          <a:p>
            <a:pPr marL="530352" lvl="1" indent="0">
              <a:buNone/>
            </a:pPr>
            <a:endParaRPr lang="de-DE" dirty="0"/>
          </a:p>
          <a:p>
            <a:r>
              <a:rPr lang="de-DE" dirty="0"/>
              <a:t>Was ist das eigentlich? Was wisst ihr über die EU? </a:t>
            </a:r>
          </a:p>
        </p:txBody>
      </p:sp>
      <p:pic>
        <p:nvPicPr>
          <p:cNvPr id="4" name="Grafik 3">
            <a:extLst>
              <a:ext uri="{FF2B5EF4-FFF2-40B4-BE49-F238E27FC236}">
                <a16:creationId xmlns:a16="http://schemas.microsoft.com/office/drawing/2014/main" xmlns="" id="{6ED76E74-7EFE-4243-A44B-263EED362C8D}"/>
              </a:ext>
            </a:extLst>
          </p:cNvPr>
          <p:cNvPicPr>
            <a:picLocks noChangeAspect="1"/>
          </p:cNvPicPr>
          <p:nvPr/>
        </p:nvPicPr>
        <p:blipFill>
          <a:blip r:embed="rId3"/>
          <a:stretch>
            <a:fillRect/>
          </a:stretch>
        </p:blipFill>
        <p:spPr>
          <a:xfrm>
            <a:off x="10349432" y="6304394"/>
            <a:ext cx="1530248" cy="439306"/>
          </a:xfrm>
          <a:prstGeom prst="rect">
            <a:avLst/>
          </a:prstGeom>
        </p:spPr>
      </p:pic>
      <p:pic>
        <p:nvPicPr>
          <p:cNvPr id="6" name="Grafik 5">
            <a:extLst>
              <a:ext uri="{FF2B5EF4-FFF2-40B4-BE49-F238E27FC236}">
                <a16:creationId xmlns:a16="http://schemas.microsoft.com/office/drawing/2014/main" xmlns="" id="{E6499AED-FC43-8646-96EA-DE3831E76D3E}"/>
              </a:ext>
            </a:extLst>
          </p:cNvPr>
          <p:cNvPicPr>
            <a:picLocks noChangeAspect="1"/>
          </p:cNvPicPr>
          <p:nvPr/>
        </p:nvPicPr>
        <p:blipFill>
          <a:blip r:embed="rId4"/>
          <a:stretch>
            <a:fillRect/>
          </a:stretch>
        </p:blipFill>
        <p:spPr>
          <a:xfrm>
            <a:off x="10418528" y="114300"/>
            <a:ext cx="1628204" cy="838200"/>
          </a:xfrm>
          <a:prstGeom prst="rect">
            <a:avLst/>
          </a:prstGeom>
        </p:spPr>
      </p:pic>
      <p:pic>
        <p:nvPicPr>
          <p:cNvPr id="7" name="Grafik 6" descr="Ein Bild, das Text enthält.&#10;&#10;Automatisch generierte Beschreibung">
            <a:extLst>
              <a:ext uri="{FF2B5EF4-FFF2-40B4-BE49-F238E27FC236}">
                <a16:creationId xmlns:a16="http://schemas.microsoft.com/office/drawing/2014/main" xmlns="" id="{2015CCBC-277B-894A-9A23-0675355AE01F}"/>
              </a:ext>
            </a:extLst>
          </p:cNvPr>
          <p:cNvPicPr>
            <a:picLocks noChangeAspect="1"/>
          </p:cNvPicPr>
          <p:nvPr/>
        </p:nvPicPr>
        <p:blipFill>
          <a:blip r:embed="rId5"/>
          <a:stretch>
            <a:fillRect/>
          </a:stretch>
        </p:blipFill>
        <p:spPr>
          <a:xfrm>
            <a:off x="753035" y="5788554"/>
            <a:ext cx="2123048" cy="1069446"/>
          </a:xfrm>
          <a:prstGeom prst="rect">
            <a:avLst/>
          </a:prstGeom>
        </p:spPr>
      </p:pic>
    </p:spTree>
    <p:extLst>
      <p:ext uri="{BB962C8B-B14F-4D97-AF65-F5344CB8AC3E}">
        <p14:creationId xmlns:p14="http://schemas.microsoft.com/office/powerpoint/2010/main" val="35124523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9D3355C1-52BC-D94F-A758-F9B780728969}"/>
              </a:ext>
            </a:extLst>
          </p:cNvPr>
          <p:cNvSpPr>
            <a:spLocks noGrp="1"/>
          </p:cNvSpPr>
          <p:nvPr>
            <p:ph type="title"/>
          </p:nvPr>
        </p:nvSpPr>
        <p:spPr/>
        <p:txBody>
          <a:bodyPr/>
          <a:lstStyle/>
          <a:p>
            <a:r>
              <a:rPr lang="de-DE" dirty="0"/>
              <a:t>Die Europäische Union</a:t>
            </a:r>
          </a:p>
        </p:txBody>
      </p:sp>
      <p:sp>
        <p:nvSpPr>
          <p:cNvPr id="3" name="Inhaltsplatzhalter 2">
            <a:extLst>
              <a:ext uri="{FF2B5EF4-FFF2-40B4-BE49-F238E27FC236}">
                <a16:creationId xmlns:a16="http://schemas.microsoft.com/office/drawing/2014/main" xmlns="" id="{0B33A285-79BC-9C4A-B6AC-53881E17A94A}"/>
              </a:ext>
            </a:extLst>
          </p:cNvPr>
          <p:cNvSpPr>
            <a:spLocks noGrp="1"/>
          </p:cNvSpPr>
          <p:nvPr>
            <p:ph sz="half" idx="1"/>
          </p:nvPr>
        </p:nvSpPr>
        <p:spPr>
          <a:xfrm>
            <a:off x="1371600" y="1684020"/>
            <a:ext cx="9906000" cy="4655820"/>
          </a:xfrm>
        </p:spPr>
        <p:txBody>
          <a:bodyPr/>
          <a:lstStyle/>
          <a:p>
            <a:pPr marL="530352" lvl="1" indent="0">
              <a:buNone/>
            </a:pPr>
            <a:endParaRPr lang="de-DE" dirty="0"/>
          </a:p>
          <a:p>
            <a:pPr marL="530352" lvl="1" indent="0">
              <a:buNone/>
            </a:pPr>
            <a:endParaRPr lang="de-DE" dirty="0"/>
          </a:p>
          <a:p>
            <a:pPr marL="530352" lvl="1" indent="0">
              <a:buNone/>
            </a:pPr>
            <a:endParaRPr lang="de-DE" dirty="0"/>
          </a:p>
          <a:p>
            <a:pPr marL="530352" lvl="1" indent="0">
              <a:buNone/>
            </a:pPr>
            <a:endParaRPr lang="de-DE" dirty="0"/>
          </a:p>
          <a:p>
            <a:pPr marL="530352" lvl="1" indent="0">
              <a:buNone/>
            </a:pPr>
            <a:endParaRPr lang="de-DE" dirty="0"/>
          </a:p>
          <a:p>
            <a:r>
              <a:rPr lang="de-DE" dirty="0"/>
              <a:t>Video </a:t>
            </a:r>
          </a:p>
        </p:txBody>
      </p:sp>
      <p:pic>
        <p:nvPicPr>
          <p:cNvPr id="4" name="Grafik 3">
            <a:extLst>
              <a:ext uri="{FF2B5EF4-FFF2-40B4-BE49-F238E27FC236}">
                <a16:creationId xmlns:a16="http://schemas.microsoft.com/office/drawing/2014/main" xmlns="" id="{6ED76E74-7EFE-4243-A44B-263EED362C8D}"/>
              </a:ext>
            </a:extLst>
          </p:cNvPr>
          <p:cNvPicPr>
            <a:picLocks noChangeAspect="1"/>
          </p:cNvPicPr>
          <p:nvPr/>
        </p:nvPicPr>
        <p:blipFill>
          <a:blip r:embed="rId5"/>
          <a:stretch>
            <a:fillRect/>
          </a:stretch>
        </p:blipFill>
        <p:spPr>
          <a:xfrm>
            <a:off x="10349432" y="6304394"/>
            <a:ext cx="1530248" cy="439306"/>
          </a:xfrm>
          <a:prstGeom prst="rect">
            <a:avLst/>
          </a:prstGeom>
        </p:spPr>
      </p:pic>
      <p:pic>
        <p:nvPicPr>
          <p:cNvPr id="5" name="Grafik 4" descr="Ein Bild, das Text enthält.&#10;&#10;Automatisch generierte Beschreibung">
            <a:extLst>
              <a:ext uri="{FF2B5EF4-FFF2-40B4-BE49-F238E27FC236}">
                <a16:creationId xmlns:a16="http://schemas.microsoft.com/office/drawing/2014/main" xmlns="" id="{6C06A677-1315-CA41-A48A-C84BB4B106C5}"/>
              </a:ext>
            </a:extLst>
          </p:cNvPr>
          <p:cNvPicPr>
            <a:picLocks noChangeAspect="1"/>
          </p:cNvPicPr>
          <p:nvPr/>
        </p:nvPicPr>
        <p:blipFill>
          <a:blip r:embed="rId6"/>
          <a:stretch>
            <a:fillRect/>
          </a:stretch>
        </p:blipFill>
        <p:spPr>
          <a:xfrm>
            <a:off x="10753628" y="138483"/>
            <a:ext cx="1305537" cy="657640"/>
          </a:xfrm>
          <a:prstGeom prst="rect">
            <a:avLst/>
          </a:prstGeom>
        </p:spPr>
      </p:pic>
      <p:pic>
        <p:nvPicPr>
          <p:cNvPr id="6" name="Carambolage_Video.mp4" descr="Carambolage_Video.mp4">
            <a:hlinkClick r:id="" action="ppaction://media"/>
            <a:extLst>
              <a:ext uri="{FF2B5EF4-FFF2-40B4-BE49-F238E27FC236}">
                <a16:creationId xmlns:a16="http://schemas.microsoft.com/office/drawing/2014/main" xmlns="" id="{91AC2687-3E5A-7C4A-AF16-44375C81340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12022082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500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9D3355C1-52BC-D94F-A758-F9B780728969}"/>
              </a:ext>
            </a:extLst>
          </p:cNvPr>
          <p:cNvSpPr>
            <a:spLocks noGrp="1"/>
          </p:cNvSpPr>
          <p:nvPr>
            <p:ph type="title"/>
          </p:nvPr>
        </p:nvSpPr>
        <p:spPr/>
        <p:txBody>
          <a:bodyPr/>
          <a:lstStyle/>
          <a:p>
            <a:r>
              <a:rPr lang="de-DE" dirty="0"/>
              <a:t>Wie funktioniert die EU?</a:t>
            </a:r>
          </a:p>
        </p:txBody>
      </p:sp>
      <p:sp>
        <p:nvSpPr>
          <p:cNvPr id="3" name="Inhaltsplatzhalter 2">
            <a:extLst>
              <a:ext uri="{FF2B5EF4-FFF2-40B4-BE49-F238E27FC236}">
                <a16:creationId xmlns:a16="http://schemas.microsoft.com/office/drawing/2014/main" xmlns="" id="{0B33A285-79BC-9C4A-B6AC-53881E17A94A}"/>
              </a:ext>
            </a:extLst>
          </p:cNvPr>
          <p:cNvSpPr>
            <a:spLocks noGrp="1"/>
          </p:cNvSpPr>
          <p:nvPr>
            <p:ph sz="half" idx="1"/>
          </p:nvPr>
        </p:nvSpPr>
        <p:spPr>
          <a:xfrm>
            <a:off x="1371600" y="1684020"/>
            <a:ext cx="9906000" cy="4655820"/>
          </a:xfrm>
        </p:spPr>
        <p:txBody>
          <a:bodyPr/>
          <a:lstStyle/>
          <a:p>
            <a:pPr marL="0" indent="0">
              <a:buNone/>
            </a:pPr>
            <a:r>
              <a:rPr lang="de-DE" b="1" dirty="0"/>
              <a:t>Was macht </a:t>
            </a:r>
          </a:p>
          <a:p>
            <a:pPr marL="987552" lvl="1" indent="-457200">
              <a:buAutoNum type="arabicParenR"/>
            </a:pPr>
            <a:r>
              <a:rPr lang="de-DE" dirty="0"/>
              <a:t>Der Europäische Rat? </a:t>
            </a:r>
          </a:p>
          <a:p>
            <a:pPr marL="987552" lvl="1" indent="-457200">
              <a:buAutoNum type="arabicParenR"/>
            </a:pPr>
            <a:r>
              <a:rPr lang="de-DE" dirty="0"/>
              <a:t>Der Rat der Europäischen Union?</a:t>
            </a:r>
          </a:p>
          <a:p>
            <a:pPr marL="987552" lvl="1" indent="-457200">
              <a:buAutoNum type="arabicParenR"/>
            </a:pPr>
            <a:r>
              <a:rPr lang="de-DE" dirty="0"/>
              <a:t>Die Europäische Kommission?</a:t>
            </a:r>
          </a:p>
          <a:p>
            <a:pPr marL="987552" lvl="1" indent="-457200">
              <a:buAutoNum type="arabicParenR"/>
            </a:pPr>
            <a:r>
              <a:rPr lang="de-DE" dirty="0"/>
              <a:t>Das Europäische Parlament?</a:t>
            </a:r>
          </a:p>
          <a:p>
            <a:pPr marL="0" indent="0">
              <a:buNone/>
            </a:pPr>
            <a:endParaRPr lang="de-DE" dirty="0"/>
          </a:p>
          <a:p>
            <a:pPr marL="0" indent="0">
              <a:buNone/>
            </a:pPr>
            <a:r>
              <a:rPr lang="de-DE" b="1" dirty="0"/>
              <a:t>Beobachtungsauftrag</a:t>
            </a:r>
            <a:br>
              <a:rPr lang="de-DE" b="1" dirty="0"/>
            </a:br>
            <a:r>
              <a:rPr lang="de-DE" dirty="0"/>
              <a:t/>
            </a:r>
            <a:br>
              <a:rPr lang="de-DE" dirty="0"/>
            </a:br>
            <a:r>
              <a:rPr lang="de-DE" dirty="0"/>
              <a:t>Was sind die Aufgaben dieser Institutionen? Wie sind sie zusammengesetzt?</a:t>
            </a:r>
          </a:p>
          <a:p>
            <a:pPr marL="0" indent="0">
              <a:buNone/>
            </a:pPr>
            <a:r>
              <a:rPr lang="de-DE" dirty="0"/>
              <a:t>Welche Verantwortungen / Kompetenzen haben sie? </a:t>
            </a:r>
          </a:p>
          <a:p>
            <a:pPr marL="530352" lvl="1" indent="0">
              <a:buNone/>
            </a:pPr>
            <a:endParaRPr lang="de-DE" dirty="0"/>
          </a:p>
          <a:p>
            <a:endParaRPr lang="de-DE" dirty="0"/>
          </a:p>
        </p:txBody>
      </p:sp>
      <p:pic>
        <p:nvPicPr>
          <p:cNvPr id="4" name="Grafik 3">
            <a:extLst>
              <a:ext uri="{FF2B5EF4-FFF2-40B4-BE49-F238E27FC236}">
                <a16:creationId xmlns:a16="http://schemas.microsoft.com/office/drawing/2014/main" xmlns="" id="{6ED76E74-7EFE-4243-A44B-263EED362C8D}"/>
              </a:ext>
            </a:extLst>
          </p:cNvPr>
          <p:cNvPicPr>
            <a:picLocks noChangeAspect="1"/>
          </p:cNvPicPr>
          <p:nvPr/>
        </p:nvPicPr>
        <p:blipFill>
          <a:blip r:embed="rId3"/>
          <a:stretch>
            <a:fillRect/>
          </a:stretch>
        </p:blipFill>
        <p:spPr>
          <a:xfrm>
            <a:off x="10349432" y="6304394"/>
            <a:ext cx="1530248" cy="439306"/>
          </a:xfrm>
          <a:prstGeom prst="rect">
            <a:avLst/>
          </a:prstGeom>
        </p:spPr>
      </p:pic>
      <p:pic>
        <p:nvPicPr>
          <p:cNvPr id="6" name="Grafik 5">
            <a:extLst>
              <a:ext uri="{FF2B5EF4-FFF2-40B4-BE49-F238E27FC236}">
                <a16:creationId xmlns:a16="http://schemas.microsoft.com/office/drawing/2014/main" xmlns="" id="{8A96D931-5325-4D4F-A27D-04F07F35EA6C}"/>
              </a:ext>
            </a:extLst>
          </p:cNvPr>
          <p:cNvPicPr>
            <a:picLocks noChangeAspect="1"/>
          </p:cNvPicPr>
          <p:nvPr/>
        </p:nvPicPr>
        <p:blipFill>
          <a:blip r:embed="rId4"/>
          <a:stretch>
            <a:fillRect/>
          </a:stretch>
        </p:blipFill>
        <p:spPr>
          <a:xfrm>
            <a:off x="10418528" y="114300"/>
            <a:ext cx="1628204" cy="838200"/>
          </a:xfrm>
          <a:prstGeom prst="rect">
            <a:avLst/>
          </a:prstGeom>
        </p:spPr>
      </p:pic>
      <p:pic>
        <p:nvPicPr>
          <p:cNvPr id="7" name="Grafik 6" descr="Ein Bild, das Text enthält.&#10;&#10;Automatisch generierte Beschreibung">
            <a:extLst>
              <a:ext uri="{FF2B5EF4-FFF2-40B4-BE49-F238E27FC236}">
                <a16:creationId xmlns:a16="http://schemas.microsoft.com/office/drawing/2014/main" xmlns="" id="{5FC7986D-4CAD-1442-905D-5E2F8F727A71}"/>
              </a:ext>
            </a:extLst>
          </p:cNvPr>
          <p:cNvPicPr>
            <a:picLocks noChangeAspect="1"/>
          </p:cNvPicPr>
          <p:nvPr/>
        </p:nvPicPr>
        <p:blipFill>
          <a:blip r:embed="rId5"/>
          <a:stretch>
            <a:fillRect/>
          </a:stretch>
        </p:blipFill>
        <p:spPr>
          <a:xfrm>
            <a:off x="753035" y="5788554"/>
            <a:ext cx="2123048" cy="1069446"/>
          </a:xfrm>
          <a:prstGeom prst="rect">
            <a:avLst/>
          </a:prstGeom>
        </p:spPr>
      </p:pic>
    </p:spTree>
    <p:extLst>
      <p:ext uri="{BB962C8B-B14F-4D97-AF65-F5344CB8AC3E}">
        <p14:creationId xmlns:p14="http://schemas.microsoft.com/office/powerpoint/2010/main" val="16543417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557DCF3-CCC7-3A48-9E80-A6377D354799}"/>
              </a:ext>
            </a:extLst>
          </p:cNvPr>
          <p:cNvSpPr>
            <a:spLocks noGrp="1"/>
          </p:cNvSpPr>
          <p:nvPr>
            <p:ph type="title"/>
          </p:nvPr>
        </p:nvSpPr>
        <p:spPr/>
        <p:txBody>
          <a:bodyPr/>
          <a:lstStyle/>
          <a:p>
            <a:r>
              <a:rPr lang="de-DE" dirty="0"/>
              <a:t>Beteiligungsmöglichkeiten in der EU </a:t>
            </a:r>
          </a:p>
        </p:txBody>
      </p:sp>
      <p:pic>
        <p:nvPicPr>
          <p:cNvPr id="4" name="Grafik 3">
            <a:extLst>
              <a:ext uri="{FF2B5EF4-FFF2-40B4-BE49-F238E27FC236}">
                <a16:creationId xmlns:a16="http://schemas.microsoft.com/office/drawing/2014/main" xmlns="" id="{4D7B7947-5000-9448-89E4-0ECFA03EBBD6}"/>
              </a:ext>
            </a:extLst>
          </p:cNvPr>
          <p:cNvPicPr>
            <a:picLocks noChangeAspect="1"/>
          </p:cNvPicPr>
          <p:nvPr/>
        </p:nvPicPr>
        <p:blipFill>
          <a:blip r:embed="rId3"/>
          <a:stretch>
            <a:fillRect/>
          </a:stretch>
        </p:blipFill>
        <p:spPr>
          <a:xfrm>
            <a:off x="10349432" y="6304394"/>
            <a:ext cx="1530248" cy="439306"/>
          </a:xfrm>
          <a:prstGeom prst="rect">
            <a:avLst/>
          </a:prstGeom>
        </p:spPr>
      </p:pic>
      <p:sp>
        <p:nvSpPr>
          <p:cNvPr id="7" name="Inhaltsplatzhalter 6">
            <a:extLst>
              <a:ext uri="{FF2B5EF4-FFF2-40B4-BE49-F238E27FC236}">
                <a16:creationId xmlns:a16="http://schemas.microsoft.com/office/drawing/2014/main" xmlns="" id="{94A40A37-7373-43A2-9199-4E413CBC535F}"/>
              </a:ext>
            </a:extLst>
          </p:cNvPr>
          <p:cNvSpPr>
            <a:spLocks noGrp="1"/>
          </p:cNvSpPr>
          <p:nvPr>
            <p:ph idx="1"/>
          </p:nvPr>
        </p:nvSpPr>
        <p:spPr/>
        <p:txBody>
          <a:bodyPr>
            <a:normAutofit/>
          </a:bodyPr>
          <a:lstStyle/>
          <a:p>
            <a:r>
              <a:rPr lang="de-DE" sz="2800" dirty="0"/>
              <a:t>Europäische Bürgerinitiative: EBI</a:t>
            </a:r>
          </a:p>
          <a:p>
            <a:r>
              <a:rPr lang="de-DE" sz="2800" dirty="0"/>
              <a:t>Konsultationsverfahren der EU-Kommission</a:t>
            </a:r>
          </a:p>
          <a:p>
            <a:r>
              <a:rPr lang="de-DE" sz="2800" dirty="0"/>
              <a:t>Petitionen an das Europäische Parlament </a:t>
            </a:r>
          </a:p>
          <a:p>
            <a:pPr marL="0" indent="0">
              <a:buNone/>
            </a:pPr>
            <a:r>
              <a:rPr lang="de-DE" sz="2800" b="1" dirty="0"/>
              <a:t> </a:t>
            </a:r>
          </a:p>
          <a:p>
            <a:endParaRPr lang="de-DE" b="1" dirty="0"/>
          </a:p>
          <a:p>
            <a:endParaRPr lang="de-DE" dirty="0"/>
          </a:p>
        </p:txBody>
      </p:sp>
      <p:pic>
        <p:nvPicPr>
          <p:cNvPr id="8" name="Grafik 7">
            <a:extLst>
              <a:ext uri="{FF2B5EF4-FFF2-40B4-BE49-F238E27FC236}">
                <a16:creationId xmlns:a16="http://schemas.microsoft.com/office/drawing/2014/main" xmlns="" id="{8538F55A-215A-2F44-A0B4-E3B2394D25C9}"/>
              </a:ext>
            </a:extLst>
          </p:cNvPr>
          <p:cNvPicPr>
            <a:picLocks noChangeAspect="1"/>
          </p:cNvPicPr>
          <p:nvPr/>
        </p:nvPicPr>
        <p:blipFill>
          <a:blip r:embed="rId4"/>
          <a:stretch>
            <a:fillRect/>
          </a:stretch>
        </p:blipFill>
        <p:spPr>
          <a:xfrm>
            <a:off x="10418528" y="114300"/>
            <a:ext cx="1628204" cy="838200"/>
          </a:xfrm>
          <a:prstGeom prst="rect">
            <a:avLst/>
          </a:prstGeom>
        </p:spPr>
      </p:pic>
    </p:spTree>
    <p:extLst>
      <p:ext uri="{BB962C8B-B14F-4D97-AF65-F5344CB8AC3E}">
        <p14:creationId xmlns:p14="http://schemas.microsoft.com/office/powerpoint/2010/main" val="25604376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1ACA6DB-5567-BD45-8C06-DBB3BC20FECB}"/>
              </a:ext>
            </a:extLst>
          </p:cNvPr>
          <p:cNvSpPr>
            <a:spLocks noGrp="1"/>
          </p:cNvSpPr>
          <p:nvPr>
            <p:ph type="title"/>
          </p:nvPr>
        </p:nvSpPr>
        <p:spPr>
          <a:xfrm>
            <a:off x="1371599" y="685800"/>
            <a:ext cx="10321591" cy="1485900"/>
          </a:xfrm>
        </p:spPr>
        <p:txBody>
          <a:bodyPr>
            <a:normAutofit/>
          </a:bodyPr>
          <a:lstStyle/>
          <a:p>
            <a:r>
              <a:rPr lang="de-DE" dirty="0"/>
              <a:t>Ablauf </a:t>
            </a:r>
            <a:br>
              <a:rPr lang="de-DE" dirty="0"/>
            </a:br>
            <a:r>
              <a:rPr lang="de-DE" sz="1400" dirty="0"/>
              <a:t/>
            </a:r>
            <a:br>
              <a:rPr lang="de-DE" sz="1400" dirty="0"/>
            </a:br>
            <a:r>
              <a:rPr lang="de-DE" sz="3100" dirty="0">
                <a:solidFill>
                  <a:schemeClr val="accent3"/>
                </a:solidFill>
              </a:rPr>
              <a:t>Demokratische Prozesse und Partizipationsmöglichkeiten </a:t>
            </a:r>
            <a:endParaRPr lang="de-DE" dirty="0">
              <a:solidFill>
                <a:schemeClr val="accent3"/>
              </a:solidFill>
            </a:endParaRPr>
          </a:p>
        </p:txBody>
      </p:sp>
      <p:pic>
        <p:nvPicPr>
          <p:cNvPr id="10" name="Grafik 9">
            <a:extLst>
              <a:ext uri="{FF2B5EF4-FFF2-40B4-BE49-F238E27FC236}">
                <a16:creationId xmlns:a16="http://schemas.microsoft.com/office/drawing/2014/main" xmlns="" id="{8313E6ED-1F91-4FEA-B294-5B34A5B6D2BE}"/>
              </a:ext>
            </a:extLst>
          </p:cNvPr>
          <p:cNvPicPr>
            <a:picLocks noChangeAspect="1"/>
          </p:cNvPicPr>
          <p:nvPr/>
        </p:nvPicPr>
        <p:blipFill>
          <a:blip r:embed="rId3"/>
          <a:stretch>
            <a:fillRect/>
          </a:stretch>
        </p:blipFill>
        <p:spPr>
          <a:xfrm>
            <a:off x="10349432" y="6304394"/>
            <a:ext cx="1530248" cy="439306"/>
          </a:xfrm>
          <a:prstGeom prst="rect">
            <a:avLst/>
          </a:prstGeom>
        </p:spPr>
      </p:pic>
      <p:sp>
        <p:nvSpPr>
          <p:cNvPr id="6" name="Inhaltsplatzhalter 2">
            <a:extLst>
              <a:ext uri="{FF2B5EF4-FFF2-40B4-BE49-F238E27FC236}">
                <a16:creationId xmlns:a16="http://schemas.microsoft.com/office/drawing/2014/main" xmlns="" id="{2FDABCAC-D82C-48AE-9399-5305CB768931}"/>
              </a:ext>
            </a:extLst>
          </p:cNvPr>
          <p:cNvSpPr>
            <a:spLocks noGrp="1"/>
          </p:cNvSpPr>
          <p:nvPr>
            <p:ph idx="1"/>
          </p:nvPr>
        </p:nvSpPr>
        <p:spPr>
          <a:xfrm>
            <a:off x="1371600" y="2286000"/>
            <a:ext cx="10321590" cy="3581400"/>
          </a:xfrm>
        </p:spPr>
        <p:txBody>
          <a:bodyPr>
            <a:normAutofit lnSpcReduction="10000"/>
          </a:bodyPr>
          <a:lstStyle/>
          <a:p>
            <a:pPr marL="0" indent="0">
              <a:buNone/>
            </a:pPr>
            <a:r>
              <a:rPr lang="de-DE" sz="3200" dirty="0">
                <a:highlight>
                  <a:srgbClr val="FFFF00"/>
                </a:highlight>
              </a:rPr>
              <a:t>08:00 Uhr		Einführung </a:t>
            </a:r>
            <a:endParaRPr lang="de-DE" sz="4000" dirty="0">
              <a:highlight>
                <a:srgbClr val="FFFF00"/>
              </a:highlight>
            </a:endParaRPr>
          </a:p>
          <a:p>
            <a:pPr marL="0" indent="0">
              <a:buNone/>
            </a:pPr>
            <a:r>
              <a:rPr lang="de-DE" sz="3200" dirty="0">
                <a:highlight>
                  <a:srgbClr val="FFFF00"/>
                </a:highlight>
              </a:rPr>
              <a:t>08:15 Uhr 	Demokratie – Was ist das eigentlich?</a:t>
            </a:r>
            <a:endParaRPr lang="de-DE" sz="4000" dirty="0">
              <a:highlight>
                <a:srgbClr val="FFFF00"/>
              </a:highlight>
            </a:endParaRPr>
          </a:p>
          <a:p>
            <a:pPr marL="0" indent="0">
              <a:buNone/>
            </a:pPr>
            <a:r>
              <a:rPr lang="de-DE" sz="3200" dirty="0">
                <a:highlight>
                  <a:srgbClr val="FFFF00"/>
                </a:highlight>
              </a:rPr>
              <a:t>10:00 Uhr 	Beteiligungsformen</a:t>
            </a:r>
          </a:p>
          <a:p>
            <a:pPr marL="0" indent="0">
              <a:buNone/>
            </a:pPr>
            <a:r>
              <a:rPr lang="de-DE" sz="3200" dirty="0">
                <a:highlight>
                  <a:srgbClr val="FFFF00"/>
                </a:highlight>
              </a:rPr>
              <a:t>11:00 Uhr 	Die Europäischen Union</a:t>
            </a:r>
            <a:endParaRPr lang="de-DE" sz="4000" dirty="0">
              <a:highlight>
                <a:srgbClr val="FFFF00"/>
              </a:highlight>
            </a:endParaRPr>
          </a:p>
          <a:p>
            <a:pPr marL="0" indent="0">
              <a:buNone/>
            </a:pPr>
            <a:r>
              <a:rPr lang="de-DE" sz="3200" dirty="0">
                <a:highlight>
                  <a:srgbClr val="FFFF00"/>
                </a:highlight>
              </a:rPr>
              <a:t>12:00 Uhr 	Konkrete Partizipationsformate in der EU</a:t>
            </a:r>
            <a:endParaRPr lang="de-DE" sz="4000" dirty="0">
              <a:highlight>
                <a:srgbClr val="FFFF00"/>
              </a:highlight>
            </a:endParaRPr>
          </a:p>
          <a:p>
            <a:pPr marL="0" indent="0">
              <a:buNone/>
            </a:pPr>
            <a:r>
              <a:rPr lang="de-DE" sz="3200" dirty="0">
                <a:highlight>
                  <a:srgbClr val="FFFF00"/>
                </a:highlight>
              </a:rPr>
              <a:t>13:00 </a:t>
            </a:r>
            <a:r>
              <a:rPr lang="de-DE" sz="3200" dirty="0"/>
              <a:t>Uhr		Reflexion des Projekttags</a:t>
            </a:r>
            <a:endParaRPr lang="de-DE" sz="4000" dirty="0"/>
          </a:p>
          <a:p>
            <a:pPr marL="0" indent="0">
              <a:buNone/>
            </a:pPr>
            <a:endParaRPr lang="de-DE" sz="2800" dirty="0"/>
          </a:p>
          <a:p>
            <a:endParaRPr lang="de-DE" sz="2800" dirty="0"/>
          </a:p>
          <a:p>
            <a:endParaRPr lang="de-DE" sz="2800" dirty="0"/>
          </a:p>
          <a:p>
            <a:endParaRPr lang="de-DE" sz="2800" dirty="0"/>
          </a:p>
          <a:p>
            <a:endParaRPr lang="de-DE" sz="2800" dirty="0"/>
          </a:p>
          <a:p>
            <a:pPr marL="0" indent="0">
              <a:buNone/>
            </a:pPr>
            <a:endParaRPr lang="de-DE" sz="2800" dirty="0"/>
          </a:p>
          <a:p>
            <a:endParaRPr lang="de-DE" dirty="0"/>
          </a:p>
        </p:txBody>
      </p:sp>
      <p:pic>
        <p:nvPicPr>
          <p:cNvPr id="7" name="Grafik 6">
            <a:extLst>
              <a:ext uri="{FF2B5EF4-FFF2-40B4-BE49-F238E27FC236}">
                <a16:creationId xmlns:a16="http://schemas.microsoft.com/office/drawing/2014/main" xmlns="" id="{22E71E2E-97FE-5B46-B080-5184534EBB04}"/>
              </a:ext>
            </a:extLst>
          </p:cNvPr>
          <p:cNvPicPr>
            <a:picLocks noChangeAspect="1"/>
          </p:cNvPicPr>
          <p:nvPr/>
        </p:nvPicPr>
        <p:blipFill>
          <a:blip r:embed="rId4"/>
          <a:stretch>
            <a:fillRect/>
          </a:stretch>
        </p:blipFill>
        <p:spPr>
          <a:xfrm>
            <a:off x="10418528" y="114300"/>
            <a:ext cx="1628204" cy="838200"/>
          </a:xfrm>
          <a:prstGeom prst="rect">
            <a:avLst/>
          </a:prstGeom>
        </p:spPr>
      </p:pic>
    </p:spTree>
    <p:extLst>
      <p:ext uri="{BB962C8B-B14F-4D97-AF65-F5344CB8AC3E}">
        <p14:creationId xmlns:p14="http://schemas.microsoft.com/office/powerpoint/2010/main" val="16487969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557DCF3-CCC7-3A48-9E80-A6377D354799}"/>
              </a:ext>
            </a:extLst>
          </p:cNvPr>
          <p:cNvSpPr>
            <a:spLocks noGrp="1"/>
          </p:cNvSpPr>
          <p:nvPr>
            <p:ph type="title"/>
          </p:nvPr>
        </p:nvSpPr>
        <p:spPr/>
        <p:txBody>
          <a:bodyPr/>
          <a:lstStyle/>
          <a:p>
            <a:r>
              <a:rPr lang="de-DE" dirty="0"/>
              <a:t>Beteiligungsmöglichkeiten in der EU </a:t>
            </a:r>
          </a:p>
        </p:txBody>
      </p:sp>
      <p:sp>
        <p:nvSpPr>
          <p:cNvPr id="3" name="Inhaltsplatzhalter 2">
            <a:extLst>
              <a:ext uri="{FF2B5EF4-FFF2-40B4-BE49-F238E27FC236}">
                <a16:creationId xmlns:a16="http://schemas.microsoft.com/office/drawing/2014/main" xmlns="" id="{EC06838F-6FF0-C047-91AB-DC245003AA4F}"/>
              </a:ext>
            </a:extLst>
          </p:cNvPr>
          <p:cNvSpPr>
            <a:spLocks noGrp="1"/>
          </p:cNvSpPr>
          <p:nvPr>
            <p:ph idx="1"/>
          </p:nvPr>
        </p:nvSpPr>
        <p:spPr/>
        <p:txBody>
          <a:bodyPr>
            <a:normAutofit/>
          </a:bodyPr>
          <a:lstStyle/>
          <a:p>
            <a:pPr marL="0" indent="0">
              <a:buNone/>
            </a:pPr>
            <a:r>
              <a:rPr lang="de-DE" sz="2800" b="1" dirty="0"/>
              <a:t>Europäische Bürgerinitiative: EBI</a:t>
            </a:r>
          </a:p>
          <a:p>
            <a:pPr>
              <a:buFont typeface="Wingdings" pitchFamily="2" charset="2"/>
              <a:buChar char="ü"/>
            </a:pPr>
            <a:r>
              <a:rPr lang="de-DE" sz="2800" dirty="0"/>
              <a:t>Ist möglich in den Politikbereichen, in denen die Europäische Kommission zuständig ist. </a:t>
            </a:r>
          </a:p>
          <a:p>
            <a:pPr>
              <a:buFont typeface="Wingdings" pitchFamily="2" charset="2"/>
              <a:buChar char="ü"/>
            </a:pPr>
            <a:r>
              <a:rPr lang="de-DE" sz="2800" dirty="0"/>
              <a:t>Kann gestartet werden, indem sich min. sieben Bürger*innen aus sieben verschiedenen EU-Mitgliedsstaaten zusammenschließen. </a:t>
            </a:r>
          </a:p>
        </p:txBody>
      </p:sp>
      <p:pic>
        <p:nvPicPr>
          <p:cNvPr id="4" name="Grafik 3">
            <a:extLst>
              <a:ext uri="{FF2B5EF4-FFF2-40B4-BE49-F238E27FC236}">
                <a16:creationId xmlns:a16="http://schemas.microsoft.com/office/drawing/2014/main" xmlns="" id="{4D7B7947-5000-9448-89E4-0ECFA03EBBD6}"/>
              </a:ext>
            </a:extLst>
          </p:cNvPr>
          <p:cNvPicPr>
            <a:picLocks noChangeAspect="1"/>
          </p:cNvPicPr>
          <p:nvPr/>
        </p:nvPicPr>
        <p:blipFill>
          <a:blip r:embed="rId3"/>
          <a:stretch>
            <a:fillRect/>
          </a:stretch>
        </p:blipFill>
        <p:spPr>
          <a:xfrm>
            <a:off x="10349432" y="6304394"/>
            <a:ext cx="1530248" cy="439306"/>
          </a:xfrm>
          <a:prstGeom prst="rect">
            <a:avLst/>
          </a:prstGeom>
        </p:spPr>
      </p:pic>
      <p:pic>
        <p:nvPicPr>
          <p:cNvPr id="6" name="Grafik 5">
            <a:extLst>
              <a:ext uri="{FF2B5EF4-FFF2-40B4-BE49-F238E27FC236}">
                <a16:creationId xmlns:a16="http://schemas.microsoft.com/office/drawing/2014/main" xmlns="" id="{3042A172-2CD0-4A54-B502-F5EE3003765E}"/>
              </a:ext>
            </a:extLst>
          </p:cNvPr>
          <p:cNvPicPr>
            <a:picLocks noChangeAspect="1"/>
          </p:cNvPicPr>
          <p:nvPr/>
        </p:nvPicPr>
        <p:blipFill>
          <a:blip r:embed="rId4"/>
          <a:stretch>
            <a:fillRect/>
          </a:stretch>
        </p:blipFill>
        <p:spPr>
          <a:xfrm>
            <a:off x="10731500" y="114299"/>
            <a:ext cx="1342267" cy="690999"/>
          </a:xfrm>
          <a:prstGeom prst="rect">
            <a:avLst/>
          </a:prstGeom>
        </p:spPr>
      </p:pic>
      <p:pic>
        <p:nvPicPr>
          <p:cNvPr id="7" name="Grafik 6" descr="Ein Bild, das Text enthält.&#10;&#10;Automatisch generierte Beschreibung">
            <a:extLst>
              <a:ext uri="{FF2B5EF4-FFF2-40B4-BE49-F238E27FC236}">
                <a16:creationId xmlns:a16="http://schemas.microsoft.com/office/drawing/2014/main" xmlns="" id="{140EE143-6724-C345-B966-A01274D4D36F}"/>
              </a:ext>
            </a:extLst>
          </p:cNvPr>
          <p:cNvPicPr>
            <a:picLocks noChangeAspect="1"/>
          </p:cNvPicPr>
          <p:nvPr/>
        </p:nvPicPr>
        <p:blipFill>
          <a:blip r:embed="rId5"/>
          <a:stretch>
            <a:fillRect/>
          </a:stretch>
        </p:blipFill>
        <p:spPr>
          <a:xfrm>
            <a:off x="753035" y="5788554"/>
            <a:ext cx="2123048" cy="1069446"/>
          </a:xfrm>
          <a:prstGeom prst="rect">
            <a:avLst/>
          </a:prstGeom>
        </p:spPr>
      </p:pic>
    </p:spTree>
    <p:extLst>
      <p:ext uri="{BB962C8B-B14F-4D97-AF65-F5344CB8AC3E}">
        <p14:creationId xmlns:p14="http://schemas.microsoft.com/office/powerpoint/2010/main" val="28437362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1A8DB300-D72A-9749-B528-DA983551D8E1}"/>
              </a:ext>
            </a:extLst>
          </p:cNvPr>
          <p:cNvSpPr>
            <a:spLocks noGrp="1"/>
          </p:cNvSpPr>
          <p:nvPr>
            <p:ph type="title"/>
          </p:nvPr>
        </p:nvSpPr>
        <p:spPr/>
        <p:txBody>
          <a:bodyPr/>
          <a:lstStyle/>
          <a:p>
            <a:r>
              <a:rPr lang="de-DE" dirty="0"/>
              <a:t>Beteiligungsmöglichkeiten in der EU</a:t>
            </a:r>
          </a:p>
        </p:txBody>
      </p:sp>
      <p:pic>
        <p:nvPicPr>
          <p:cNvPr id="6" name="Grafik 5">
            <a:extLst>
              <a:ext uri="{FF2B5EF4-FFF2-40B4-BE49-F238E27FC236}">
                <a16:creationId xmlns:a16="http://schemas.microsoft.com/office/drawing/2014/main" xmlns="" id="{36545ECE-7336-4E4A-9403-F541E73BE827}"/>
              </a:ext>
            </a:extLst>
          </p:cNvPr>
          <p:cNvPicPr>
            <a:picLocks noChangeAspect="1"/>
          </p:cNvPicPr>
          <p:nvPr/>
        </p:nvPicPr>
        <p:blipFill>
          <a:blip r:embed="rId3"/>
          <a:stretch>
            <a:fillRect/>
          </a:stretch>
        </p:blipFill>
        <p:spPr>
          <a:xfrm>
            <a:off x="9838905" y="6210404"/>
            <a:ext cx="2267790" cy="647596"/>
          </a:xfrm>
          <a:prstGeom prst="rect">
            <a:avLst/>
          </a:prstGeom>
        </p:spPr>
      </p:pic>
      <p:pic>
        <p:nvPicPr>
          <p:cNvPr id="7" name="Grafik 6">
            <a:extLst>
              <a:ext uri="{FF2B5EF4-FFF2-40B4-BE49-F238E27FC236}">
                <a16:creationId xmlns:a16="http://schemas.microsoft.com/office/drawing/2014/main" xmlns="" id="{7DCE4EC7-F51F-49C8-AD40-2BE4D6F70FB7}"/>
              </a:ext>
            </a:extLst>
          </p:cNvPr>
          <p:cNvPicPr>
            <a:picLocks noChangeAspect="1"/>
          </p:cNvPicPr>
          <p:nvPr/>
        </p:nvPicPr>
        <p:blipFill>
          <a:blip r:embed="rId4"/>
          <a:stretch>
            <a:fillRect/>
          </a:stretch>
        </p:blipFill>
        <p:spPr>
          <a:xfrm>
            <a:off x="10452100" y="114299"/>
            <a:ext cx="1621667" cy="834835"/>
          </a:xfrm>
          <a:prstGeom prst="rect">
            <a:avLst/>
          </a:prstGeom>
        </p:spPr>
      </p:pic>
      <p:sp>
        <p:nvSpPr>
          <p:cNvPr id="8" name="Inhaltsplatzhalter 7">
            <a:extLst>
              <a:ext uri="{FF2B5EF4-FFF2-40B4-BE49-F238E27FC236}">
                <a16:creationId xmlns:a16="http://schemas.microsoft.com/office/drawing/2014/main" xmlns="" id="{053980C4-B166-1C42-A4DE-68386E5B88C9}"/>
              </a:ext>
            </a:extLst>
          </p:cNvPr>
          <p:cNvSpPr>
            <a:spLocks noGrp="1"/>
          </p:cNvSpPr>
          <p:nvPr>
            <p:ph idx="1"/>
          </p:nvPr>
        </p:nvSpPr>
        <p:spPr/>
        <p:txBody>
          <a:bodyPr/>
          <a:lstStyle/>
          <a:p>
            <a:pPr marL="0" indent="0">
              <a:buNone/>
            </a:pPr>
            <a:r>
              <a:rPr lang="de-DE" sz="2800" b="1" dirty="0"/>
              <a:t>Konsultationsverfahren der EU-Kommission </a:t>
            </a:r>
          </a:p>
          <a:p>
            <a:pPr>
              <a:buFont typeface="Wingdings" pitchFamily="2" charset="2"/>
              <a:buChar char="ü"/>
            </a:pPr>
            <a:r>
              <a:rPr lang="de-DE" sz="2800" dirty="0"/>
              <a:t>Beinhalten eine Befragung von Bürger*innen zu europapolitischen Themen, in der sie ihre Meinung zu unterschiedlichsten Themen äußern. </a:t>
            </a:r>
          </a:p>
          <a:p>
            <a:pPr>
              <a:buFont typeface="Wingdings" pitchFamily="2" charset="2"/>
              <a:buChar char="ü"/>
            </a:pPr>
            <a:r>
              <a:rPr lang="de-DE" sz="2800" dirty="0"/>
              <a:t>Folgen verschiedenen Grundsätzen (Offenheit, Beteiligung möglichst vieler Akteur*innen).</a:t>
            </a:r>
          </a:p>
          <a:p>
            <a:pPr marL="0" indent="0">
              <a:buNone/>
            </a:pPr>
            <a:endParaRPr lang="de-DE" b="1" dirty="0"/>
          </a:p>
        </p:txBody>
      </p:sp>
      <p:pic>
        <p:nvPicPr>
          <p:cNvPr id="9" name="Grafik 8" descr="Ein Bild, das Text enthält.&#10;&#10;Automatisch generierte Beschreibung">
            <a:extLst>
              <a:ext uri="{FF2B5EF4-FFF2-40B4-BE49-F238E27FC236}">
                <a16:creationId xmlns:a16="http://schemas.microsoft.com/office/drawing/2014/main" xmlns="" id="{77C10DF8-F398-5B49-B383-C19C4E8992C7}"/>
              </a:ext>
            </a:extLst>
          </p:cNvPr>
          <p:cNvPicPr>
            <a:picLocks noChangeAspect="1"/>
          </p:cNvPicPr>
          <p:nvPr/>
        </p:nvPicPr>
        <p:blipFill>
          <a:blip r:embed="rId5"/>
          <a:stretch>
            <a:fillRect/>
          </a:stretch>
        </p:blipFill>
        <p:spPr>
          <a:xfrm>
            <a:off x="753035" y="5788554"/>
            <a:ext cx="2123048" cy="1069446"/>
          </a:xfrm>
          <a:prstGeom prst="rect">
            <a:avLst/>
          </a:prstGeom>
        </p:spPr>
      </p:pic>
    </p:spTree>
    <p:extLst>
      <p:ext uri="{BB962C8B-B14F-4D97-AF65-F5344CB8AC3E}">
        <p14:creationId xmlns:p14="http://schemas.microsoft.com/office/powerpoint/2010/main" val="28157246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1A8DB300-D72A-9749-B528-DA983551D8E1}"/>
              </a:ext>
            </a:extLst>
          </p:cNvPr>
          <p:cNvSpPr>
            <a:spLocks noGrp="1"/>
          </p:cNvSpPr>
          <p:nvPr>
            <p:ph type="title"/>
          </p:nvPr>
        </p:nvSpPr>
        <p:spPr/>
        <p:txBody>
          <a:bodyPr/>
          <a:lstStyle/>
          <a:p>
            <a:r>
              <a:rPr lang="de-DE" dirty="0"/>
              <a:t>Beteiligungsmöglichkeiten in der EU</a:t>
            </a:r>
          </a:p>
        </p:txBody>
      </p:sp>
      <p:pic>
        <p:nvPicPr>
          <p:cNvPr id="6" name="Grafik 5">
            <a:extLst>
              <a:ext uri="{FF2B5EF4-FFF2-40B4-BE49-F238E27FC236}">
                <a16:creationId xmlns:a16="http://schemas.microsoft.com/office/drawing/2014/main" xmlns="" id="{36545ECE-7336-4E4A-9403-F541E73BE827}"/>
              </a:ext>
            </a:extLst>
          </p:cNvPr>
          <p:cNvPicPr>
            <a:picLocks noChangeAspect="1"/>
          </p:cNvPicPr>
          <p:nvPr/>
        </p:nvPicPr>
        <p:blipFill>
          <a:blip r:embed="rId3"/>
          <a:stretch>
            <a:fillRect/>
          </a:stretch>
        </p:blipFill>
        <p:spPr>
          <a:xfrm>
            <a:off x="9838905" y="6210404"/>
            <a:ext cx="2267790" cy="647596"/>
          </a:xfrm>
          <a:prstGeom prst="rect">
            <a:avLst/>
          </a:prstGeom>
        </p:spPr>
      </p:pic>
      <p:pic>
        <p:nvPicPr>
          <p:cNvPr id="7" name="Grafik 6">
            <a:extLst>
              <a:ext uri="{FF2B5EF4-FFF2-40B4-BE49-F238E27FC236}">
                <a16:creationId xmlns:a16="http://schemas.microsoft.com/office/drawing/2014/main" xmlns="" id="{7DCE4EC7-F51F-49C8-AD40-2BE4D6F70FB7}"/>
              </a:ext>
            </a:extLst>
          </p:cNvPr>
          <p:cNvPicPr>
            <a:picLocks noChangeAspect="1"/>
          </p:cNvPicPr>
          <p:nvPr/>
        </p:nvPicPr>
        <p:blipFill>
          <a:blip r:embed="rId4"/>
          <a:stretch>
            <a:fillRect/>
          </a:stretch>
        </p:blipFill>
        <p:spPr>
          <a:xfrm>
            <a:off x="10820400" y="114300"/>
            <a:ext cx="1253367" cy="645234"/>
          </a:xfrm>
          <a:prstGeom prst="rect">
            <a:avLst/>
          </a:prstGeom>
        </p:spPr>
      </p:pic>
      <p:sp>
        <p:nvSpPr>
          <p:cNvPr id="8" name="Inhaltsplatzhalter 7">
            <a:extLst>
              <a:ext uri="{FF2B5EF4-FFF2-40B4-BE49-F238E27FC236}">
                <a16:creationId xmlns:a16="http://schemas.microsoft.com/office/drawing/2014/main" xmlns="" id="{053980C4-B166-1C42-A4DE-68386E5B88C9}"/>
              </a:ext>
            </a:extLst>
          </p:cNvPr>
          <p:cNvSpPr>
            <a:spLocks noGrp="1"/>
          </p:cNvSpPr>
          <p:nvPr>
            <p:ph idx="1"/>
          </p:nvPr>
        </p:nvSpPr>
        <p:spPr/>
        <p:txBody>
          <a:bodyPr/>
          <a:lstStyle/>
          <a:p>
            <a:pPr marL="0" indent="0">
              <a:buNone/>
            </a:pPr>
            <a:r>
              <a:rPr lang="de-DE" sz="2800" b="1" dirty="0"/>
              <a:t>Petitionen an das Europäische Parlament </a:t>
            </a:r>
          </a:p>
          <a:p>
            <a:pPr>
              <a:buFont typeface="Wingdings" pitchFamily="2" charset="2"/>
              <a:buChar char="ü"/>
            </a:pPr>
            <a:r>
              <a:rPr lang="de-DE" sz="2800" dirty="0"/>
              <a:t>Sind Aufforderungen an das EP, zu einer bestimmten Angelegenheit (wie z.B. der Situation der Milchbäuerinnen und Milchbauern in der EU) Stellung zu nehmen. </a:t>
            </a:r>
          </a:p>
          <a:p>
            <a:pPr>
              <a:buFont typeface="Wingdings" pitchFamily="2" charset="2"/>
              <a:buChar char="ü"/>
            </a:pPr>
            <a:r>
              <a:rPr lang="de-DE" sz="2800" dirty="0"/>
              <a:t>Werden dann im Petitionsausschuss des EPs besprochen. </a:t>
            </a:r>
          </a:p>
          <a:p>
            <a:pPr marL="0" indent="0">
              <a:buNone/>
            </a:pPr>
            <a:endParaRPr lang="de-DE" dirty="0"/>
          </a:p>
          <a:p>
            <a:pPr marL="0" indent="0">
              <a:buNone/>
            </a:pPr>
            <a:endParaRPr lang="de-DE" b="1" dirty="0"/>
          </a:p>
        </p:txBody>
      </p:sp>
      <p:pic>
        <p:nvPicPr>
          <p:cNvPr id="9" name="Grafik 8" descr="Ein Bild, das Text enthält.&#10;&#10;Automatisch generierte Beschreibung">
            <a:extLst>
              <a:ext uri="{FF2B5EF4-FFF2-40B4-BE49-F238E27FC236}">
                <a16:creationId xmlns:a16="http://schemas.microsoft.com/office/drawing/2014/main" xmlns="" id="{1D4B211E-4F8A-E645-A66A-10A40D4B5C60}"/>
              </a:ext>
            </a:extLst>
          </p:cNvPr>
          <p:cNvPicPr>
            <a:picLocks noChangeAspect="1"/>
          </p:cNvPicPr>
          <p:nvPr/>
        </p:nvPicPr>
        <p:blipFill>
          <a:blip r:embed="rId5"/>
          <a:stretch>
            <a:fillRect/>
          </a:stretch>
        </p:blipFill>
        <p:spPr>
          <a:xfrm>
            <a:off x="753035" y="5788554"/>
            <a:ext cx="2123048" cy="1069446"/>
          </a:xfrm>
          <a:prstGeom prst="rect">
            <a:avLst/>
          </a:prstGeom>
        </p:spPr>
      </p:pic>
    </p:spTree>
    <p:extLst>
      <p:ext uri="{BB962C8B-B14F-4D97-AF65-F5344CB8AC3E}">
        <p14:creationId xmlns:p14="http://schemas.microsoft.com/office/powerpoint/2010/main" val="11739023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557DCF3-CCC7-3A48-9E80-A6377D354799}"/>
              </a:ext>
            </a:extLst>
          </p:cNvPr>
          <p:cNvSpPr>
            <a:spLocks noGrp="1"/>
          </p:cNvSpPr>
          <p:nvPr>
            <p:ph type="title"/>
          </p:nvPr>
        </p:nvSpPr>
        <p:spPr/>
        <p:txBody>
          <a:bodyPr/>
          <a:lstStyle/>
          <a:p>
            <a:r>
              <a:rPr lang="de-DE" dirty="0"/>
              <a:t>Beteiligungsmöglichkeiten in der EU</a:t>
            </a:r>
          </a:p>
        </p:txBody>
      </p:sp>
      <p:sp>
        <p:nvSpPr>
          <p:cNvPr id="3" name="Inhaltsplatzhalter 2">
            <a:extLst>
              <a:ext uri="{FF2B5EF4-FFF2-40B4-BE49-F238E27FC236}">
                <a16:creationId xmlns:a16="http://schemas.microsoft.com/office/drawing/2014/main" xmlns="" id="{EC06838F-6FF0-C047-91AB-DC245003AA4F}"/>
              </a:ext>
            </a:extLst>
          </p:cNvPr>
          <p:cNvSpPr>
            <a:spLocks noGrp="1"/>
          </p:cNvSpPr>
          <p:nvPr>
            <p:ph idx="1"/>
          </p:nvPr>
        </p:nvSpPr>
        <p:spPr/>
        <p:txBody>
          <a:bodyPr/>
          <a:lstStyle/>
          <a:p>
            <a:endParaRPr lang="de-DE" dirty="0"/>
          </a:p>
          <a:p>
            <a:endParaRPr lang="de-DE" sz="2800" dirty="0"/>
          </a:p>
          <a:p>
            <a:pPr>
              <a:buFont typeface="Wingdings" pitchFamily="2" charset="2"/>
              <a:buChar char="§"/>
            </a:pPr>
            <a:r>
              <a:rPr lang="de-DE" sz="2800" dirty="0"/>
              <a:t>Wie kann man, auch abgesehen von den vorgestellten Möglichkeiten, seiner Stimme auf EU-Ebene Ausdruck verleihen? </a:t>
            </a:r>
          </a:p>
        </p:txBody>
      </p:sp>
      <p:pic>
        <p:nvPicPr>
          <p:cNvPr id="4" name="Grafik 3">
            <a:extLst>
              <a:ext uri="{FF2B5EF4-FFF2-40B4-BE49-F238E27FC236}">
                <a16:creationId xmlns:a16="http://schemas.microsoft.com/office/drawing/2014/main" xmlns="" id="{4D7B7947-5000-9448-89E4-0ECFA03EBBD6}"/>
              </a:ext>
            </a:extLst>
          </p:cNvPr>
          <p:cNvPicPr>
            <a:picLocks noChangeAspect="1"/>
          </p:cNvPicPr>
          <p:nvPr/>
        </p:nvPicPr>
        <p:blipFill>
          <a:blip r:embed="rId3"/>
          <a:stretch>
            <a:fillRect/>
          </a:stretch>
        </p:blipFill>
        <p:spPr>
          <a:xfrm>
            <a:off x="10349432" y="6304394"/>
            <a:ext cx="1530248" cy="439306"/>
          </a:xfrm>
          <a:prstGeom prst="rect">
            <a:avLst/>
          </a:prstGeom>
        </p:spPr>
      </p:pic>
      <p:pic>
        <p:nvPicPr>
          <p:cNvPr id="6" name="Grafik 5">
            <a:extLst>
              <a:ext uri="{FF2B5EF4-FFF2-40B4-BE49-F238E27FC236}">
                <a16:creationId xmlns:a16="http://schemas.microsoft.com/office/drawing/2014/main" xmlns="" id="{D5F2FE85-259E-4BC5-96CF-0EFD14DF8175}"/>
              </a:ext>
            </a:extLst>
          </p:cNvPr>
          <p:cNvPicPr>
            <a:picLocks noChangeAspect="1"/>
          </p:cNvPicPr>
          <p:nvPr/>
        </p:nvPicPr>
        <p:blipFill>
          <a:blip r:embed="rId4"/>
          <a:stretch>
            <a:fillRect/>
          </a:stretch>
        </p:blipFill>
        <p:spPr>
          <a:xfrm>
            <a:off x="10972800" y="114300"/>
            <a:ext cx="1100967" cy="566778"/>
          </a:xfrm>
          <a:prstGeom prst="rect">
            <a:avLst/>
          </a:prstGeom>
        </p:spPr>
      </p:pic>
      <p:pic>
        <p:nvPicPr>
          <p:cNvPr id="7" name="Grafik 6" descr="Ein Bild, das Text enthält.&#10;&#10;Automatisch generierte Beschreibung">
            <a:extLst>
              <a:ext uri="{FF2B5EF4-FFF2-40B4-BE49-F238E27FC236}">
                <a16:creationId xmlns:a16="http://schemas.microsoft.com/office/drawing/2014/main" xmlns="" id="{56321FE3-553B-204A-ADAC-485A12FCEE6E}"/>
              </a:ext>
            </a:extLst>
          </p:cNvPr>
          <p:cNvPicPr>
            <a:picLocks noChangeAspect="1"/>
          </p:cNvPicPr>
          <p:nvPr/>
        </p:nvPicPr>
        <p:blipFill>
          <a:blip r:embed="rId5"/>
          <a:stretch>
            <a:fillRect/>
          </a:stretch>
        </p:blipFill>
        <p:spPr>
          <a:xfrm>
            <a:off x="753035" y="5788554"/>
            <a:ext cx="2123048" cy="1069446"/>
          </a:xfrm>
          <a:prstGeom prst="rect">
            <a:avLst/>
          </a:prstGeom>
        </p:spPr>
      </p:pic>
    </p:spTree>
    <p:extLst>
      <p:ext uri="{BB962C8B-B14F-4D97-AF65-F5344CB8AC3E}">
        <p14:creationId xmlns:p14="http://schemas.microsoft.com/office/powerpoint/2010/main" val="5446192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557DCF3-CCC7-3A48-9E80-A6377D354799}"/>
              </a:ext>
            </a:extLst>
          </p:cNvPr>
          <p:cNvSpPr>
            <a:spLocks noGrp="1"/>
          </p:cNvSpPr>
          <p:nvPr>
            <p:ph type="title"/>
          </p:nvPr>
        </p:nvSpPr>
        <p:spPr/>
        <p:txBody>
          <a:bodyPr/>
          <a:lstStyle/>
          <a:p>
            <a:r>
              <a:rPr lang="de-DE" dirty="0"/>
              <a:t>Beteiligungsmöglichkeiten in der EU</a:t>
            </a:r>
          </a:p>
        </p:txBody>
      </p:sp>
      <p:sp>
        <p:nvSpPr>
          <p:cNvPr id="3" name="Inhaltsplatzhalter 2">
            <a:extLst>
              <a:ext uri="{FF2B5EF4-FFF2-40B4-BE49-F238E27FC236}">
                <a16:creationId xmlns:a16="http://schemas.microsoft.com/office/drawing/2014/main" xmlns="" id="{EC06838F-6FF0-C047-91AB-DC245003AA4F}"/>
              </a:ext>
            </a:extLst>
          </p:cNvPr>
          <p:cNvSpPr>
            <a:spLocks noGrp="1"/>
          </p:cNvSpPr>
          <p:nvPr>
            <p:ph idx="1"/>
          </p:nvPr>
        </p:nvSpPr>
        <p:spPr/>
        <p:txBody>
          <a:bodyPr/>
          <a:lstStyle/>
          <a:p>
            <a:r>
              <a:rPr lang="de-DE" dirty="0"/>
              <a:t>Kanntet ihr eine oder mehrere dieser Möglichkeiten?</a:t>
            </a:r>
          </a:p>
          <a:p>
            <a:r>
              <a:rPr lang="de-DE" dirty="0"/>
              <a:t>An was erinnert ihr euch?</a:t>
            </a:r>
          </a:p>
          <a:p>
            <a:r>
              <a:rPr lang="de-DE" dirty="0"/>
              <a:t>Wieso sind die Hürden zum Starten der verschiedenen Optionen so hoch? Wie erklärt ihr euch das? Was wären die Alternativen?</a:t>
            </a:r>
          </a:p>
          <a:p>
            <a:r>
              <a:rPr lang="de-DE" dirty="0"/>
              <a:t>Wie kann man, auch abgesehen von den vorgestellten Möglichkeiten, seiner Stimme auf EU-Ebene Ausdruck verleihen? </a:t>
            </a:r>
          </a:p>
        </p:txBody>
      </p:sp>
      <p:pic>
        <p:nvPicPr>
          <p:cNvPr id="4" name="Grafik 3">
            <a:extLst>
              <a:ext uri="{FF2B5EF4-FFF2-40B4-BE49-F238E27FC236}">
                <a16:creationId xmlns:a16="http://schemas.microsoft.com/office/drawing/2014/main" xmlns="" id="{4D7B7947-5000-9448-89E4-0ECFA03EBBD6}"/>
              </a:ext>
            </a:extLst>
          </p:cNvPr>
          <p:cNvPicPr>
            <a:picLocks noChangeAspect="1"/>
          </p:cNvPicPr>
          <p:nvPr/>
        </p:nvPicPr>
        <p:blipFill>
          <a:blip r:embed="rId3"/>
          <a:stretch>
            <a:fillRect/>
          </a:stretch>
        </p:blipFill>
        <p:spPr>
          <a:xfrm>
            <a:off x="10349432" y="6304394"/>
            <a:ext cx="1530248" cy="439306"/>
          </a:xfrm>
          <a:prstGeom prst="rect">
            <a:avLst/>
          </a:prstGeom>
        </p:spPr>
      </p:pic>
      <p:pic>
        <p:nvPicPr>
          <p:cNvPr id="6" name="Grafik 5">
            <a:extLst>
              <a:ext uri="{FF2B5EF4-FFF2-40B4-BE49-F238E27FC236}">
                <a16:creationId xmlns:a16="http://schemas.microsoft.com/office/drawing/2014/main" xmlns="" id="{9461C83C-DFD5-674A-ADAE-1DBE3D0C4B25}"/>
              </a:ext>
            </a:extLst>
          </p:cNvPr>
          <p:cNvPicPr>
            <a:picLocks noChangeAspect="1"/>
          </p:cNvPicPr>
          <p:nvPr/>
        </p:nvPicPr>
        <p:blipFill>
          <a:blip r:embed="rId4"/>
          <a:stretch>
            <a:fillRect/>
          </a:stretch>
        </p:blipFill>
        <p:spPr>
          <a:xfrm>
            <a:off x="10418528" y="114300"/>
            <a:ext cx="1628204" cy="838200"/>
          </a:xfrm>
          <a:prstGeom prst="rect">
            <a:avLst/>
          </a:prstGeom>
        </p:spPr>
      </p:pic>
      <p:pic>
        <p:nvPicPr>
          <p:cNvPr id="7" name="Grafik 6" descr="Ein Bild, das Text enthält.&#10;&#10;Automatisch generierte Beschreibung">
            <a:extLst>
              <a:ext uri="{FF2B5EF4-FFF2-40B4-BE49-F238E27FC236}">
                <a16:creationId xmlns:a16="http://schemas.microsoft.com/office/drawing/2014/main" xmlns="" id="{91E0A335-8B74-994A-AC30-D690A5EF6FC1}"/>
              </a:ext>
            </a:extLst>
          </p:cNvPr>
          <p:cNvPicPr>
            <a:picLocks noChangeAspect="1"/>
          </p:cNvPicPr>
          <p:nvPr/>
        </p:nvPicPr>
        <p:blipFill>
          <a:blip r:embed="rId5"/>
          <a:stretch>
            <a:fillRect/>
          </a:stretch>
        </p:blipFill>
        <p:spPr>
          <a:xfrm>
            <a:off x="753035" y="5788554"/>
            <a:ext cx="2123048" cy="1069446"/>
          </a:xfrm>
          <a:prstGeom prst="rect">
            <a:avLst/>
          </a:prstGeom>
        </p:spPr>
      </p:pic>
    </p:spTree>
    <p:extLst>
      <p:ext uri="{BB962C8B-B14F-4D97-AF65-F5344CB8AC3E}">
        <p14:creationId xmlns:p14="http://schemas.microsoft.com/office/powerpoint/2010/main" val="22624585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744647" y="3260793"/>
            <a:ext cx="8361229" cy="2098226"/>
          </a:xfrm>
        </p:spPr>
        <p:txBody>
          <a:bodyPr>
            <a:normAutofit fontScale="90000"/>
          </a:bodyPr>
          <a:lstStyle/>
          <a:p>
            <a:r>
              <a:rPr lang="de-DE" dirty="0"/>
              <a:t>Vorbereitung auf das Gespräch mit unserem politischem gast </a:t>
            </a:r>
          </a:p>
        </p:txBody>
      </p:sp>
      <p:sp>
        <p:nvSpPr>
          <p:cNvPr id="3" name="Textplatzhalter 2"/>
          <p:cNvSpPr>
            <a:spLocks noGrp="1"/>
          </p:cNvSpPr>
          <p:nvPr>
            <p:ph type="subTitle" idx="1"/>
          </p:nvPr>
        </p:nvSpPr>
        <p:spPr/>
        <p:txBody>
          <a:bodyPr/>
          <a:lstStyle/>
          <a:p>
            <a:r>
              <a:rPr lang="de-DE" dirty="0"/>
              <a:t> </a:t>
            </a:r>
          </a:p>
        </p:txBody>
      </p:sp>
      <p:pic>
        <p:nvPicPr>
          <p:cNvPr id="5" name="Grafik 4">
            <a:extLst>
              <a:ext uri="{FF2B5EF4-FFF2-40B4-BE49-F238E27FC236}">
                <a16:creationId xmlns:a16="http://schemas.microsoft.com/office/drawing/2014/main" xmlns="" id="{CF710977-295A-9D4F-BE1F-968AA4CE95B1}"/>
              </a:ext>
            </a:extLst>
          </p:cNvPr>
          <p:cNvPicPr>
            <a:picLocks noChangeAspect="1"/>
          </p:cNvPicPr>
          <p:nvPr/>
        </p:nvPicPr>
        <p:blipFill>
          <a:blip r:embed="rId3"/>
          <a:stretch>
            <a:fillRect/>
          </a:stretch>
        </p:blipFill>
        <p:spPr>
          <a:xfrm>
            <a:off x="10418528" y="114300"/>
            <a:ext cx="1628204" cy="838200"/>
          </a:xfrm>
          <a:prstGeom prst="rect">
            <a:avLst/>
          </a:prstGeom>
        </p:spPr>
      </p:pic>
      <p:pic>
        <p:nvPicPr>
          <p:cNvPr id="6" name="Grafik 5">
            <a:extLst>
              <a:ext uri="{FF2B5EF4-FFF2-40B4-BE49-F238E27FC236}">
                <a16:creationId xmlns:a16="http://schemas.microsoft.com/office/drawing/2014/main" xmlns="" id="{EC670AB7-AB87-504E-9714-B0DE33EC4EB7}"/>
              </a:ext>
            </a:extLst>
          </p:cNvPr>
          <p:cNvPicPr>
            <a:picLocks noChangeAspect="1"/>
          </p:cNvPicPr>
          <p:nvPr/>
        </p:nvPicPr>
        <p:blipFill>
          <a:blip r:embed="rId4"/>
          <a:stretch>
            <a:fillRect/>
          </a:stretch>
        </p:blipFill>
        <p:spPr>
          <a:xfrm>
            <a:off x="10349432" y="6304394"/>
            <a:ext cx="1530248" cy="439306"/>
          </a:xfrm>
          <a:prstGeom prst="rect">
            <a:avLst/>
          </a:prstGeom>
        </p:spPr>
      </p:pic>
    </p:spTree>
    <p:extLst>
      <p:ext uri="{BB962C8B-B14F-4D97-AF65-F5344CB8AC3E}">
        <p14:creationId xmlns:p14="http://schemas.microsoft.com/office/powerpoint/2010/main" val="28419887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6A3E4109-087B-BF4B-B01A-4DD3805351F3}"/>
              </a:ext>
            </a:extLst>
          </p:cNvPr>
          <p:cNvSpPr>
            <a:spLocks noGrp="1"/>
          </p:cNvSpPr>
          <p:nvPr>
            <p:ph type="title"/>
          </p:nvPr>
        </p:nvSpPr>
        <p:spPr>
          <a:xfrm>
            <a:off x="1036320" y="628598"/>
            <a:ext cx="9601200" cy="1485900"/>
          </a:xfrm>
        </p:spPr>
        <p:txBody>
          <a:bodyPr>
            <a:normAutofit/>
          </a:bodyPr>
          <a:lstStyle/>
          <a:p>
            <a:r>
              <a:rPr lang="de-DE" dirty="0"/>
              <a:t>Gespräch mit </a:t>
            </a:r>
            <a:r>
              <a:rPr lang="de-DE" dirty="0">
                <a:highlight>
                  <a:srgbClr val="FFFF00"/>
                </a:highlight>
              </a:rPr>
              <a:t>politischen Gast</a:t>
            </a:r>
            <a:endParaRPr lang="de-DE" dirty="0">
              <a:solidFill>
                <a:srgbClr val="00B050"/>
              </a:solidFill>
              <a:highlight>
                <a:srgbClr val="FFFF00"/>
              </a:highlight>
            </a:endParaRPr>
          </a:p>
        </p:txBody>
      </p:sp>
      <p:sp>
        <p:nvSpPr>
          <p:cNvPr id="7" name="Inhaltsplatzhalter 6">
            <a:extLst>
              <a:ext uri="{FF2B5EF4-FFF2-40B4-BE49-F238E27FC236}">
                <a16:creationId xmlns:a16="http://schemas.microsoft.com/office/drawing/2014/main" xmlns="" id="{9F8EC433-C65A-4DB4-A30F-E704141EC996}"/>
              </a:ext>
            </a:extLst>
          </p:cNvPr>
          <p:cNvSpPr>
            <a:spLocks noGrp="1"/>
          </p:cNvSpPr>
          <p:nvPr>
            <p:ph idx="1"/>
          </p:nvPr>
        </p:nvSpPr>
        <p:spPr>
          <a:xfrm>
            <a:off x="1533455" y="2244142"/>
            <a:ext cx="9601200" cy="3581400"/>
          </a:xfrm>
        </p:spPr>
        <p:txBody>
          <a:bodyPr/>
          <a:lstStyle/>
          <a:p>
            <a:r>
              <a:rPr lang="de-DE" dirty="0">
                <a:highlight>
                  <a:srgbClr val="FFFF00"/>
                </a:highlight>
              </a:rPr>
              <a:t>Infos:</a:t>
            </a:r>
          </a:p>
        </p:txBody>
      </p:sp>
      <p:pic>
        <p:nvPicPr>
          <p:cNvPr id="8" name="Grafik 7">
            <a:extLst>
              <a:ext uri="{FF2B5EF4-FFF2-40B4-BE49-F238E27FC236}">
                <a16:creationId xmlns:a16="http://schemas.microsoft.com/office/drawing/2014/main" xmlns="" id="{40CA0FF9-B49B-0E41-8E39-A67753437A1A}"/>
              </a:ext>
            </a:extLst>
          </p:cNvPr>
          <p:cNvPicPr>
            <a:picLocks noChangeAspect="1"/>
          </p:cNvPicPr>
          <p:nvPr/>
        </p:nvPicPr>
        <p:blipFill>
          <a:blip r:embed="rId3"/>
          <a:stretch>
            <a:fillRect/>
          </a:stretch>
        </p:blipFill>
        <p:spPr>
          <a:xfrm>
            <a:off x="10418528" y="114300"/>
            <a:ext cx="1628204" cy="838200"/>
          </a:xfrm>
          <a:prstGeom prst="rect">
            <a:avLst/>
          </a:prstGeom>
        </p:spPr>
      </p:pic>
      <p:pic>
        <p:nvPicPr>
          <p:cNvPr id="9" name="Grafik 8">
            <a:extLst>
              <a:ext uri="{FF2B5EF4-FFF2-40B4-BE49-F238E27FC236}">
                <a16:creationId xmlns:a16="http://schemas.microsoft.com/office/drawing/2014/main" xmlns="" id="{115BD260-03DC-6045-B0D9-C7331ECD0497}"/>
              </a:ext>
            </a:extLst>
          </p:cNvPr>
          <p:cNvPicPr>
            <a:picLocks noChangeAspect="1"/>
          </p:cNvPicPr>
          <p:nvPr/>
        </p:nvPicPr>
        <p:blipFill>
          <a:blip r:embed="rId4"/>
          <a:stretch>
            <a:fillRect/>
          </a:stretch>
        </p:blipFill>
        <p:spPr>
          <a:xfrm>
            <a:off x="10349432" y="6304394"/>
            <a:ext cx="1530248" cy="439306"/>
          </a:xfrm>
          <a:prstGeom prst="rect">
            <a:avLst/>
          </a:prstGeom>
        </p:spPr>
      </p:pic>
      <p:pic>
        <p:nvPicPr>
          <p:cNvPr id="10" name="Grafik 9" descr="Ein Bild, das Text enthält.&#10;&#10;Automatisch generierte Beschreibung">
            <a:extLst>
              <a:ext uri="{FF2B5EF4-FFF2-40B4-BE49-F238E27FC236}">
                <a16:creationId xmlns:a16="http://schemas.microsoft.com/office/drawing/2014/main" xmlns="" id="{3BD1B30A-7EA3-F345-818F-A24EBC579AD3}"/>
              </a:ext>
            </a:extLst>
          </p:cNvPr>
          <p:cNvPicPr>
            <a:picLocks noChangeAspect="1"/>
          </p:cNvPicPr>
          <p:nvPr/>
        </p:nvPicPr>
        <p:blipFill>
          <a:blip r:embed="rId5"/>
          <a:stretch>
            <a:fillRect/>
          </a:stretch>
        </p:blipFill>
        <p:spPr>
          <a:xfrm>
            <a:off x="753035" y="5788554"/>
            <a:ext cx="2123048" cy="1069446"/>
          </a:xfrm>
          <a:prstGeom prst="rect">
            <a:avLst/>
          </a:prstGeom>
        </p:spPr>
      </p:pic>
    </p:spTree>
    <p:extLst>
      <p:ext uri="{BB962C8B-B14F-4D97-AF65-F5344CB8AC3E}">
        <p14:creationId xmlns:p14="http://schemas.microsoft.com/office/powerpoint/2010/main" val="19076534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6A3E4109-087B-BF4B-B01A-4DD3805351F3}"/>
              </a:ext>
            </a:extLst>
          </p:cNvPr>
          <p:cNvSpPr>
            <a:spLocks noGrp="1"/>
          </p:cNvSpPr>
          <p:nvPr>
            <p:ph type="title"/>
          </p:nvPr>
        </p:nvSpPr>
        <p:spPr/>
        <p:txBody>
          <a:bodyPr>
            <a:normAutofit/>
          </a:bodyPr>
          <a:lstStyle/>
          <a:p>
            <a:r>
              <a:rPr lang="de-DE" dirty="0"/>
              <a:t>Gespräch mit </a:t>
            </a:r>
            <a:r>
              <a:rPr lang="de-DE" dirty="0">
                <a:highlight>
                  <a:srgbClr val="FFFF00"/>
                </a:highlight>
              </a:rPr>
              <a:t>politischen Gast</a:t>
            </a:r>
            <a:endParaRPr lang="de-DE" dirty="0">
              <a:solidFill>
                <a:srgbClr val="00B050"/>
              </a:solidFill>
              <a:highlight>
                <a:srgbClr val="FFFF00"/>
              </a:highlight>
            </a:endParaRPr>
          </a:p>
        </p:txBody>
      </p:sp>
      <p:sp>
        <p:nvSpPr>
          <p:cNvPr id="7" name="Inhaltsplatzhalter 6">
            <a:extLst>
              <a:ext uri="{FF2B5EF4-FFF2-40B4-BE49-F238E27FC236}">
                <a16:creationId xmlns:a16="http://schemas.microsoft.com/office/drawing/2014/main" xmlns="" id="{9F8EC433-C65A-4DB4-A30F-E704141EC996}"/>
              </a:ext>
            </a:extLst>
          </p:cNvPr>
          <p:cNvSpPr>
            <a:spLocks noGrp="1"/>
          </p:cNvSpPr>
          <p:nvPr>
            <p:ph idx="1"/>
          </p:nvPr>
        </p:nvSpPr>
        <p:spPr/>
        <p:txBody>
          <a:bodyPr/>
          <a:lstStyle/>
          <a:p>
            <a:pPr marL="0" indent="0">
              <a:buNone/>
            </a:pPr>
            <a:r>
              <a:rPr lang="de-DE" sz="3200" dirty="0"/>
              <a:t>Was wollt ihr von </a:t>
            </a:r>
            <a:r>
              <a:rPr lang="de-DE" sz="3200" dirty="0">
                <a:highlight>
                  <a:srgbClr val="FFFF00"/>
                </a:highlight>
              </a:rPr>
              <a:t>…</a:t>
            </a:r>
            <a:r>
              <a:rPr lang="de-DE" sz="3200" dirty="0"/>
              <a:t> wissen? </a:t>
            </a:r>
          </a:p>
          <a:p>
            <a:pPr marL="0" indent="0">
              <a:buNone/>
            </a:pPr>
            <a:r>
              <a:rPr lang="de-DE" sz="3200" dirty="0"/>
              <a:t>Was wollt ihr</a:t>
            </a:r>
            <a:r>
              <a:rPr lang="de-DE" sz="3200" dirty="0">
                <a:highlight>
                  <a:srgbClr val="FFFF00"/>
                </a:highlight>
              </a:rPr>
              <a:t> … </a:t>
            </a:r>
            <a:r>
              <a:rPr lang="de-DE" sz="3200" dirty="0"/>
              <a:t>mitteilen?</a:t>
            </a:r>
          </a:p>
          <a:p>
            <a:pPr marL="0" lvl="1" indent="0">
              <a:buNone/>
            </a:pPr>
            <a:r>
              <a:rPr lang="de-DE" dirty="0"/>
              <a:t>	</a:t>
            </a:r>
          </a:p>
          <a:p>
            <a:pPr marL="0" lvl="1" indent="0">
              <a:buNone/>
            </a:pPr>
            <a:r>
              <a:rPr lang="de-DE" dirty="0"/>
              <a:t>	</a:t>
            </a:r>
          </a:p>
          <a:p>
            <a:pPr marL="0" lvl="1" indent="0">
              <a:buNone/>
            </a:pPr>
            <a:r>
              <a:rPr lang="de-DE" dirty="0"/>
              <a:t>Vorgesehene Zeit: 10 Minuten</a:t>
            </a:r>
          </a:p>
        </p:txBody>
      </p:sp>
      <p:pic>
        <p:nvPicPr>
          <p:cNvPr id="8" name="Grafik 7">
            <a:extLst>
              <a:ext uri="{FF2B5EF4-FFF2-40B4-BE49-F238E27FC236}">
                <a16:creationId xmlns:a16="http://schemas.microsoft.com/office/drawing/2014/main" xmlns="" id="{03E8A31D-0614-684E-8DA3-7000B2190E8B}"/>
              </a:ext>
            </a:extLst>
          </p:cNvPr>
          <p:cNvPicPr>
            <a:picLocks noChangeAspect="1"/>
          </p:cNvPicPr>
          <p:nvPr/>
        </p:nvPicPr>
        <p:blipFill>
          <a:blip r:embed="rId3"/>
          <a:stretch>
            <a:fillRect/>
          </a:stretch>
        </p:blipFill>
        <p:spPr>
          <a:xfrm>
            <a:off x="10418528" y="114300"/>
            <a:ext cx="1628204" cy="838200"/>
          </a:xfrm>
          <a:prstGeom prst="rect">
            <a:avLst/>
          </a:prstGeom>
        </p:spPr>
      </p:pic>
      <p:pic>
        <p:nvPicPr>
          <p:cNvPr id="9" name="Grafik 8">
            <a:extLst>
              <a:ext uri="{FF2B5EF4-FFF2-40B4-BE49-F238E27FC236}">
                <a16:creationId xmlns:a16="http://schemas.microsoft.com/office/drawing/2014/main" xmlns="" id="{0CE27E03-B2D5-BC4C-89A3-C4C75D725435}"/>
              </a:ext>
            </a:extLst>
          </p:cNvPr>
          <p:cNvPicPr>
            <a:picLocks noChangeAspect="1"/>
          </p:cNvPicPr>
          <p:nvPr/>
        </p:nvPicPr>
        <p:blipFill>
          <a:blip r:embed="rId4"/>
          <a:stretch>
            <a:fillRect/>
          </a:stretch>
        </p:blipFill>
        <p:spPr>
          <a:xfrm>
            <a:off x="10349432" y="6304394"/>
            <a:ext cx="1530248" cy="439306"/>
          </a:xfrm>
          <a:prstGeom prst="rect">
            <a:avLst/>
          </a:prstGeom>
        </p:spPr>
      </p:pic>
      <p:pic>
        <p:nvPicPr>
          <p:cNvPr id="10" name="Grafik 9" descr="Ein Bild, das Text enthält.&#10;&#10;Automatisch generierte Beschreibung">
            <a:extLst>
              <a:ext uri="{FF2B5EF4-FFF2-40B4-BE49-F238E27FC236}">
                <a16:creationId xmlns:a16="http://schemas.microsoft.com/office/drawing/2014/main" xmlns="" id="{104B3909-7388-F14A-ACBD-07CE81A053C6}"/>
              </a:ext>
            </a:extLst>
          </p:cNvPr>
          <p:cNvPicPr>
            <a:picLocks noChangeAspect="1"/>
          </p:cNvPicPr>
          <p:nvPr/>
        </p:nvPicPr>
        <p:blipFill>
          <a:blip r:embed="rId5"/>
          <a:stretch>
            <a:fillRect/>
          </a:stretch>
        </p:blipFill>
        <p:spPr>
          <a:xfrm>
            <a:off x="753035" y="5788554"/>
            <a:ext cx="2123048" cy="1069446"/>
          </a:xfrm>
          <a:prstGeom prst="rect">
            <a:avLst/>
          </a:prstGeom>
        </p:spPr>
      </p:pic>
    </p:spTree>
    <p:extLst>
      <p:ext uri="{BB962C8B-B14F-4D97-AF65-F5344CB8AC3E}">
        <p14:creationId xmlns:p14="http://schemas.microsoft.com/office/powerpoint/2010/main" val="25984954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557DCF3-CCC7-3A48-9E80-A6377D354799}"/>
              </a:ext>
            </a:extLst>
          </p:cNvPr>
          <p:cNvSpPr>
            <a:spLocks noGrp="1"/>
          </p:cNvSpPr>
          <p:nvPr>
            <p:ph type="title"/>
          </p:nvPr>
        </p:nvSpPr>
        <p:spPr/>
        <p:txBody>
          <a:bodyPr/>
          <a:lstStyle/>
          <a:p>
            <a:r>
              <a:rPr lang="de-DE" dirty="0"/>
              <a:t>Politikzyklus</a:t>
            </a:r>
          </a:p>
        </p:txBody>
      </p:sp>
      <p:sp>
        <p:nvSpPr>
          <p:cNvPr id="3" name="Inhaltsplatzhalter 2">
            <a:extLst>
              <a:ext uri="{FF2B5EF4-FFF2-40B4-BE49-F238E27FC236}">
                <a16:creationId xmlns:a16="http://schemas.microsoft.com/office/drawing/2014/main" xmlns="" id="{EC06838F-6FF0-C047-91AB-DC245003AA4F}"/>
              </a:ext>
            </a:extLst>
          </p:cNvPr>
          <p:cNvSpPr>
            <a:spLocks noGrp="1"/>
          </p:cNvSpPr>
          <p:nvPr>
            <p:ph idx="1"/>
          </p:nvPr>
        </p:nvSpPr>
        <p:spPr/>
        <p:txBody>
          <a:bodyPr/>
          <a:lstStyle/>
          <a:p>
            <a:r>
              <a:rPr lang="de-DE" dirty="0"/>
              <a:t>Zusammenfassung des Gelernten</a:t>
            </a:r>
          </a:p>
        </p:txBody>
      </p:sp>
      <p:pic>
        <p:nvPicPr>
          <p:cNvPr id="4" name="Grafik 3">
            <a:extLst>
              <a:ext uri="{FF2B5EF4-FFF2-40B4-BE49-F238E27FC236}">
                <a16:creationId xmlns:a16="http://schemas.microsoft.com/office/drawing/2014/main" xmlns="" id="{4D7B7947-5000-9448-89E4-0ECFA03EBBD6}"/>
              </a:ext>
            </a:extLst>
          </p:cNvPr>
          <p:cNvPicPr>
            <a:picLocks noChangeAspect="1"/>
          </p:cNvPicPr>
          <p:nvPr/>
        </p:nvPicPr>
        <p:blipFill>
          <a:blip r:embed="rId3"/>
          <a:stretch>
            <a:fillRect/>
          </a:stretch>
        </p:blipFill>
        <p:spPr>
          <a:xfrm>
            <a:off x="10349432" y="6304394"/>
            <a:ext cx="1530248" cy="439306"/>
          </a:xfrm>
          <a:prstGeom prst="rect">
            <a:avLst/>
          </a:prstGeom>
        </p:spPr>
      </p:pic>
      <p:pic>
        <p:nvPicPr>
          <p:cNvPr id="6" name="Grafik 5">
            <a:extLst>
              <a:ext uri="{FF2B5EF4-FFF2-40B4-BE49-F238E27FC236}">
                <a16:creationId xmlns:a16="http://schemas.microsoft.com/office/drawing/2014/main" xmlns="" id="{47D7A187-914D-DB40-AC9F-743951679731}"/>
              </a:ext>
            </a:extLst>
          </p:cNvPr>
          <p:cNvPicPr>
            <a:picLocks noChangeAspect="1"/>
          </p:cNvPicPr>
          <p:nvPr/>
        </p:nvPicPr>
        <p:blipFill>
          <a:blip r:embed="rId4"/>
          <a:stretch>
            <a:fillRect/>
          </a:stretch>
        </p:blipFill>
        <p:spPr>
          <a:xfrm>
            <a:off x="10418528" y="114300"/>
            <a:ext cx="1628204" cy="838200"/>
          </a:xfrm>
          <a:prstGeom prst="rect">
            <a:avLst/>
          </a:prstGeom>
        </p:spPr>
      </p:pic>
      <p:pic>
        <p:nvPicPr>
          <p:cNvPr id="7" name="Grafik 6" descr="Ein Bild, das Text enthält.&#10;&#10;Automatisch generierte Beschreibung">
            <a:extLst>
              <a:ext uri="{FF2B5EF4-FFF2-40B4-BE49-F238E27FC236}">
                <a16:creationId xmlns:a16="http://schemas.microsoft.com/office/drawing/2014/main" xmlns="" id="{464D78F9-3302-654E-B229-76C98EC292A5}"/>
              </a:ext>
            </a:extLst>
          </p:cNvPr>
          <p:cNvPicPr>
            <a:picLocks noChangeAspect="1"/>
          </p:cNvPicPr>
          <p:nvPr/>
        </p:nvPicPr>
        <p:blipFill>
          <a:blip r:embed="rId5"/>
          <a:stretch>
            <a:fillRect/>
          </a:stretch>
        </p:blipFill>
        <p:spPr>
          <a:xfrm>
            <a:off x="753035" y="5788554"/>
            <a:ext cx="2123048" cy="1069446"/>
          </a:xfrm>
          <a:prstGeom prst="rect">
            <a:avLst/>
          </a:prstGeom>
        </p:spPr>
      </p:pic>
    </p:spTree>
    <p:extLst>
      <p:ext uri="{BB962C8B-B14F-4D97-AF65-F5344CB8AC3E}">
        <p14:creationId xmlns:p14="http://schemas.microsoft.com/office/powerpoint/2010/main" val="28859294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57EB30D6-83DF-7946-AE8E-9420202C6B72}"/>
              </a:ext>
            </a:extLst>
          </p:cNvPr>
          <p:cNvSpPr>
            <a:spLocks noGrp="1"/>
          </p:cNvSpPr>
          <p:nvPr>
            <p:ph type="title"/>
          </p:nvPr>
        </p:nvSpPr>
        <p:spPr/>
        <p:txBody>
          <a:bodyPr/>
          <a:lstStyle/>
          <a:p>
            <a:r>
              <a:rPr lang="de-DE" dirty="0"/>
              <a:t>Abschluss</a:t>
            </a:r>
          </a:p>
        </p:txBody>
      </p:sp>
      <p:sp>
        <p:nvSpPr>
          <p:cNvPr id="3" name="Inhaltsplatzhalter 2">
            <a:extLst>
              <a:ext uri="{FF2B5EF4-FFF2-40B4-BE49-F238E27FC236}">
                <a16:creationId xmlns:a16="http://schemas.microsoft.com/office/drawing/2014/main" xmlns="" id="{55290002-4BD1-8749-88DA-43DB27EABE1C}"/>
              </a:ext>
            </a:extLst>
          </p:cNvPr>
          <p:cNvSpPr>
            <a:spLocks noGrp="1"/>
          </p:cNvSpPr>
          <p:nvPr>
            <p:ph idx="1"/>
          </p:nvPr>
        </p:nvSpPr>
        <p:spPr/>
        <p:txBody>
          <a:bodyPr/>
          <a:lstStyle/>
          <a:p>
            <a:endParaRPr lang="de-DE" dirty="0"/>
          </a:p>
          <a:p>
            <a:endParaRPr lang="de-DE" dirty="0"/>
          </a:p>
          <a:p>
            <a:pPr marL="0" indent="0">
              <a:buNone/>
            </a:pPr>
            <a:endParaRPr lang="de-DE" dirty="0"/>
          </a:p>
          <a:p>
            <a:pPr marL="0" indent="0">
              <a:buNone/>
            </a:pPr>
            <a:r>
              <a:rPr lang="de-DE" dirty="0"/>
              <a:t>Blitzlicht: Was hat euch gut gefallen? Was war weniger gut? Habt ihr Wünsche / Vorschläge, wie der Projekttag verändert werden könnte?</a:t>
            </a:r>
          </a:p>
        </p:txBody>
      </p:sp>
      <p:pic>
        <p:nvPicPr>
          <p:cNvPr id="4" name="Grafik 3">
            <a:extLst>
              <a:ext uri="{FF2B5EF4-FFF2-40B4-BE49-F238E27FC236}">
                <a16:creationId xmlns:a16="http://schemas.microsoft.com/office/drawing/2014/main" xmlns="" id="{EE996160-6672-074E-AB33-4290F1D0B6AA}"/>
              </a:ext>
            </a:extLst>
          </p:cNvPr>
          <p:cNvPicPr>
            <a:picLocks noChangeAspect="1"/>
          </p:cNvPicPr>
          <p:nvPr/>
        </p:nvPicPr>
        <p:blipFill>
          <a:blip r:embed="rId2"/>
          <a:stretch>
            <a:fillRect/>
          </a:stretch>
        </p:blipFill>
        <p:spPr>
          <a:xfrm>
            <a:off x="10418528" y="114300"/>
            <a:ext cx="1628204" cy="838200"/>
          </a:xfrm>
          <a:prstGeom prst="rect">
            <a:avLst/>
          </a:prstGeom>
        </p:spPr>
      </p:pic>
      <p:pic>
        <p:nvPicPr>
          <p:cNvPr id="5" name="Grafik 4">
            <a:extLst>
              <a:ext uri="{FF2B5EF4-FFF2-40B4-BE49-F238E27FC236}">
                <a16:creationId xmlns:a16="http://schemas.microsoft.com/office/drawing/2014/main" xmlns="" id="{6B507EE2-D6D6-8B4A-B004-8E037FBEEBC4}"/>
              </a:ext>
            </a:extLst>
          </p:cNvPr>
          <p:cNvPicPr>
            <a:picLocks noChangeAspect="1"/>
          </p:cNvPicPr>
          <p:nvPr/>
        </p:nvPicPr>
        <p:blipFill>
          <a:blip r:embed="rId3"/>
          <a:stretch>
            <a:fillRect/>
          </a:stretch>
        </p:blipFill>
        <p:spPr>
          <a:xfrm>
            <a:off x="10349432" y="6304394"/>
            <a:ext cx="1530248" cy="439306"/>
          </a:xfrm>
          <a:prstGeom prst="rect">
            <a:avLst/>
          </a:prstGeom>
        </p:spPr>
      </p:pic>
      <p:pic>
        <p:nvPicPr>
          <p:cNvPr id="6" name="Grafik 5" descr="Ein Bild, das Text enthält.&#10;&#10;Automatisch generierte Beschreibung">
            <a:extLst>
              <a:ext uri="{FF2B5EF4-FFF2-40B4-BE49-F238E27FC236}">
                <a16:creationId xmlns:a16="http://schemas.microsoft.com/office/drawing/2014/main" xmlns="" id="{0D816566-0F80-4449-BC5D-7B2CCBA99735}"/>
              </a:ext>
            </a:extLst>
          </p:cNvPr>
          <p:cNvPicPr>
            <a:picLocks noChangeAspect="1"/>
          </p:cNvPicPr>
          <p:nvPr/>
        </p:nvPicPr>
        <p:blipFill>
          <a:blip r:embed="rId4"/>
          <a:stretch>
            <a:fillRect/>
          </a:stretch>
        </p:blipFill>
        <p:spPr>
          <a:xfrm>
            <a:off x="753035" y="5788554"/>
            <a:ext cx="2123048" cy="1069446"/>
          </a:xfrm>
          <a:prstGeom prst="rect">
            <a:avLst/>
          </a:prstGeom>
        </p:spPr>
      </p:pic>
    </p:spTree>
    <p:extLst>
      <p:ext uri="{BB962C8B-B14F-4D97-AF65-F5344CB8AC3E}">
        <p14:creationId xmlns:p14="http://schemas.microsoft.com/office/powerpoint/2010/main" val="21822410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1ACA6DB-5567-BD45-8C06-DBB3BC20FECB}"/>
              </a:ext>
            </a:extLst>
          </p:cNvPr>
          <p:cNvSpPr>
            <a:spLocks noGrp="1"/>
          </p:cNvSpPr>
          <p:nvPr>
            <p:ph type="title"/>
          </p:nvPr>
        </p:nvSpPr>
        <p:spPr>
          <a:xfrm>
            <a:off x="1371599" y="685800"/>
            <a:ext cx="10321591" cy="1485900"/>
          </a:xfrm>
        </p:spPr>
        <p:txBody>
          <a:bodyPr>
            <a:normAutofit fontScale="90000"/>
          </a:bodyPr>
          <a:lstStyle/>
          <a:p>
            <a:r>
              <a:rPr lang="de-DE" dirty="0"/>
              <a:t>Ablauf </a:t>
            </a:r>
            <a:br>
              <a:rPr lang="de-DE" dirty="0"/>
            </a:br>
            <a:r>
              <a:rPr lang="de-DE" sz="1400" dirty="0">
                <a:solidFill>
                  <a:schemeClr val="accent3"/>
                </a:solidFill>
              </a:rPr>
              <a:t/>
            </a:r>
            <a:br>
              <a:rPr lang="de-DE" sz="1400" dirty="0">
                <a:solidFill>
                  <a:schemeClr val="accent3"/>
                </a:solidFill>
              </a:rPr>
            </a:br>
            <a:r>
              <a:rPr lang="de-DE" sz="3400" dirty="0">
                <a:solidFill>
                  <a:schemeClr val="accent3"/>
                </a:solidFill>
              </a:rPr>
              <a:t>Planspiel zum Konsultationsverfahren der EU </a:t>
            </a:r>
            <a:r>
              <a:rPr lang="de-DE" sz="3400" dirty="0">
                <a:solidFill>
                  <a:schemeClr val="tx1"/>
                </a:solidFill>
              </a:rPr>
              <a:t/>
            </a:r>
            <a:br>
              <a:rPr lang="de-DE" sz="3400" dirty="0">
                <a:solidFill>
                  <a:schemeClr val="tx1"/>
                </a:solidFill>
              </a:rPr>
            </a:br>
            <a:endParaRPr lang="de-DE" sz="3400" dirty="0">
              <a:solidFill>
                <a:schemeClr val="tx1"/>
              </a:solidFill>
            </a:endParaRPr>
          </a:p>
        </p:txBody>
      </p:sp>
      <p:sp>
        <p:nvSpPr>
          <p:cNvPr id="6" name="Inhaltsplatzhalter 2">
            <a:extLst>
              <a:ext uri="{FF2B5EF4-FFF2-40B4-BE49-F238E27FC236}">
                <a16:creationId xmlns:a16="http://schemas.microsoft.com/office/drawing/2014/main" xmlns="" id="{2FDABCAC-D82C-48AE-9399-5305CB768931}"/>
              </a:ext>
            </a:extLst>
          </p:cNvPr>
          <p:cNvSpPr>
            <a:spLocks noGrp="1"/>
          </p:cNvSpPr>
          <p:nvPr>
            <p:ph idx="1"/>
          </p:nvPr>
        </p:nvSpPr>
        <p:spPr>
          <a:xfrm>
            <a:off x="1371600" y="2171700"/>
            <a:ext cx="10321590" cy="4572000"/>
          </a:xfrm>
        </p:spPr>
        <p:txBody>
          <a:bodyPr>
            <a:normAutofit/>
          </a:bodyPr>
          <a:lstStyle/>
          <a:p>
            <a:pPr marL="0" indent="0">
              <a:lnSpc>
                <a:spcPct val="74000"/>
              </a:lnSpc>
              <a:buNone/>
            </a:pPr>
            <a:endParaRPr lang="de-DE" sz="2800" dirty="0"/>
          </a:p>
          <a:p>
            <a:pPr marL="0" indent="0">
              <a:lnSpc>
                <a:spcPct val="74000"/>
              </a:lnSpc>
              <a:buNone/>
            </a:pPr>
            <a:endParaRPr lang="de-DE" sz="1050" i="1" dirty="0"/>
          </a:p>
          <a:p>
            <a:pPr>
              <a:lnSpc>
                <a:spcPct val="74000"/>
              </a:lnSpc>
              <a:buFont typeface="Wingdings" pitchFamily="2" charset="2"/>
              <a:buChar char="§"/>
            </a:pPr>
            <a:r>
              <a:rPr lang="de-DE" sz="2800" dirty="0"/>
              <a:t>Thematische Vorbereitung: die Gemeinsame Agrarpolitik der EU</a:t>
            </a:r>
          </a:p>
          <a:p>
            <a:pPr>
              <a:lnSpc>
                <a:spcPct val="74000"/>
              </a:lnSpc>
              <a:buFont typeface="Wingdings" panose="05000000000000000000" pitchFamily="2" charset="2"/>
              <a:buChar char="Ø"/>
            </a:pPr>
            <a:endParaRPr lang="de-DE" sz="2800" dirty="0"/>
          </a:p>
          <a:p>
            <a:pPr>
              <a:lnSpc>
                <a:spcPct val="74000"/>
              </a:lnSpc>
              <a:buFont typeface="Wingdings" pitchFamily="2" charset="2"/>
              <a:buChar char="§"/>
            </a:pPr>
            <a:r>
              <a:rPr lang="de-DE" sz="2800" dirty="0"/>
              <a:t>Planspiel „Viele Perspektiven – eine Politik“</a:t>
            </a:r>
          </a:p>
          <a:p>
            <a:pPr marL="0" indent="0">
              <a:lnSpc>
                <a:spcPct val="74000"/>
              </a:lnSpc>
              <a:buNone/>
            </a:pPr>
            <a:endParaRPr lang="de-DE" sz="1050" dirty="0"/>
          </a:p>
          <a:p>
            <a:pPr marL="0" indent="0">
              <a:lnSpc>
                <a:spcPct val="74000"/>
              </a:lnSpc>
              <a:buNone/>
            </a:pPr>
            <a:endParaRPr lang="de-DE" sz="1000" i="1" dirty="0"/>
          </a:p>
          <a:p>
            <a:pPr marL="0" indent="0">
              <a:buNone/>
            </a:pPr>
            <a:endParaRPr lang="de-DE" sz="2800" dirty="0"/>
          </a:p>
          <a:p>
            <a:endParaRPr lang="de-DE" sz="2800" dirty="0"/>
          </a:p>
          <a:p>
            <a:endParaRPr lang="de-DE" sz="2800" dirty="0"/>
          </a:p>
          <a:p>
            <a:endParaRPr lang="de-DE" sz="2800" dirty="0"/>
          </a:p>
          <a:p>
            <a:endParaRPr lang="de-DE" sz="2800" dirty="0"/>
          </a:p>
          <a:p>
            <a:pPr marL="0" indent="0">
              <a:buNone/>
            </a:pPr>
            <a:endParaRPr lang="de-DE" sz="2800" dirty="0"/>
          </a:p>
          <a:p>
            <a:endParaRPr lang="de-DE" dirty="0"/>
          </a:p>
        </p:txBody>
      </p:sp>
      <p:pic>
        <p:nvPicPr>
          <p:cNvPr id="10" name="Grafik 9">
            <a:extLst>
              <a:ext uri="{FF2B5EF4-FFF2-40B4-BE49-F238E27FC236}">
                <a16:creationId xmlns:a16="http://schemas.microsoft.com/office/drawing/2014/main" xmlns="" id="{8313E6ED-1F91-4FEA-B294-5B34A5B6D2BE}"/>
              </a:ext>
            </a:extLst>
          </p:cNvPr>
          <p:cNvPicPr>
            <a:picLocks noChangeAspect="1"/>
          </p:cNvPicPr>
          <p:nvPr/>
        </p:nvPicPr>
        <p:blipFill>
          <a:blip r:embed="rId3"/>
          <a:stretch>
            <a:fillRect/>
          </a:stretch>
        </p:blipFill>
        <p:spPr>
          <a:xfrm>
            <a:off x="10349432" y="6304394"/>
            <a:ext cx="1530248" cy="439306"/>
          </a:xfrm>
          <a:prstGeom prst="rect">
            <a:avLst/>
          </a:prstGeom>
        </p:spPr>
      </p:pic>
      <p:pic>
        <p:nvPicPr>
          <p:cNvPr id="7" name="Grafik 6">
            <a:extLst>
              <a:ext uri="{FF2B5EF4-FFF2-40B4-BE49-F238E27FC236}">
                <a16:creationId xmlns:a16="http://schemas.microsoft.com/office/drawing/2014/main" xmlns="" id="{F8D698E6-0788-4814-98DD-C8C992DE23D0}"/>
              </a:ext>
            </a:extLst>
          </p:cNvPr>
          <p:cNvPicPr>
            <a:picLocks noChangeAspect="1"/>
          </p:cNvPicPr>
          <p:nvPr/>
        </p:nvPicPr>
        <p:blipFill>
          <a:blip r:embed="rId4"/>
          <a:stretch>
            <a:fillRect/>
          </a:stretch>
        </p:blipFill>
        <p:spPr>
          <a:xfrm>
            <a:off x="10297544" y="114300"/>
            <a:ext cx="1776223" cy="914400"/>
          </a:xfrm>
          <a:prstGeom prst="rect">
            <a:avLst/>
          </a:prstGeom>
        </p:spPr>
      </p:pic>
    </p:spTree>
    <p:extLst>
      <p:ext uri="{BB962C8B-B14F-4D97-AF65-F5344CB8AC3E}">
        <p14:creationId xmlns:p14="http://schemas.microsoft.com/office/powerpoint/2010/main" val="36363872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BF55D2B-9177-4B44-A735-CAA32AC5FCE6}"/>
              </a:ext>
            </a:extLst>
          </p:cNvPr>
          <p:cNvSpPr>
            <a:spLocks noGrp="1"/>
          </p:cNvSpPr>
          <p:nvPr>
            <p:ph type="title"/>
          </p:nvPr>
        </p:nvSpPr>
        <p:spPr/>
        <p:txBody>
          <a:bodyPr/>
          <a:lstStyle/>
          <a:p>
            <a:r>
              <a:rPr lang="de-DE" dirty="0"/>
              <a:t>Ausblick auf Tag 2</a:t>
            </a:r>
          </a:p>
        </p:txBody>
      </p:sp>
      <p:sp>
        <p:nvSpPr>
          <p:cNvPr id="3" name="Inhaltsplatzhalter 2">
            <a:extLst>
              <a:ext uri="{FF2B5EF4-FFF2-40B4-BE49-F238E27FC236}">
                <a16:creationId xmlns:a16="http://schemas.microsoft.com/office/drawing/2014/main" xmlns="" id="{8ADCFEC2-4566-3D48-A2DD-2630A34CE9C0}"/>
              </a:ext>
            </a:extLst>
          </p:cNvPr>
          <p:cNvSpPr>
            <a:spLocks noGrp="1"/>
          </p:cNvSpPr>
          <p:nvPr>
            <p:ph idx="1"/>
          </p:nvPr>
        </p:nvSpPr>
        <p:spPr/>
        <p:txBody>
          <a:bodyPr/>
          <a:lstStyle/>
          <a:p>
            <a:r>
              <a:rPr lang="de-DE" dirty="0"/>
              <a:t>Planspiel zu europäischer Interessenvertretung „Viele Perspektiven – eine Politik“</a:t>
            </a:r>
            <a:br>
              <a:rPr lang="de-DE" dirty="0"/>
            </a:br>
            <a:endParaRPr lang="de-DE" dirty="0"/>
          </a:p>
          <a:p>
            <a:pPr>
              <a:buFont typeface="Wingdings" pitchFamily="2" charset="2"/>
              <a:buChar char="ü"/>
            </a:pPr>
            <a:r>
              <a:rPr lang="de-DE"/>
              <a:t>Kennenlernen </a:t>
            </a:r>
            <a:r>
              <a:rPr lang="de-DE" dirty="0"/>
              <a:t>einer Beteiligungsmöglichkeit auf europäischer Ebene</a:t>
            </a:r>
          </a:p>
          <a:p>
            <a:pPr>
              <a:buFont typeface="Wingdings" pitchFamily="2" charset="2"/>
              <a:buChar char="ü"/>
            </a:pPr>
            <a:r>
              <a:rPr lang="de-DE" dirty="0"/>
              <a:t>Verhandeln eines politischen Kompromisses </a:t>
            </a:r>
          </a:p>
        </p:txBody>
      </p:sp>
      <p:pic>
        <p:nvPicPr>
          <p:cNvPr id="4" name="Grafik 3">
            <a:extLst>
              <a:ext uri="{FF2B5EF4-FFF2-40B4-BE49-F238E27FC236}">
                <a16:creationId xmlns:a16="http://schemas.microsoft.com/office/drawing/2014/main" xmlns="" id="{7AC2DFEB-9161-0644-9916-1BC8BB985622}"/>
              </a:ext>
            </a:extLst>
          </p:cNvPr>
          <p:cNvPicPr>
            <a:picLocks noChangeAspect="1"/>
          </p:cNvPicPr>
          <p:nvPr/>
        </p:nvPicPr>
        <p:blipFill>
          <a:blip r:embed="rId2"/>
          <a:stretch>
            <a:fillRect/>
          </a:stretch>
        </p:blipFill>
        <p:spPr>
          <a:xfrm>
            <a:off x="10418528" y="114300"/>
            <a:ext cx="1628204" cy="838200"/>
          </a:xfrm>
          <a:prstGeom prst="rect">
            <a:avLst/>
          </a:prstGeom>
        </p:spPr>
      </p:pic>
      <p:pic>
        <p:nvPicPr>
          <p:cNvPr id="5" name="Grafik 4">
            <a:extLst>
              <a:ext uri="{FF2B5EF4-FFF2-40B4-BE49-F238E27FC236}">
                <a16:creationId xmlns:a16="http://schemas.microsoft.com/office/drawing/2014/main" xmlns="" id="{10BFB85E-119F-DC4B-8025-1D848A8BAA90}"/>
              </a:ext>
            </a:extLst>
          </p:cNvPr>
          <p:cNvPicPr>
            <a:picLocks noChangeAspect="1"/>
          </p:cNvPicPr>
          <p:nvPr/>
        </p:nvPicPr>
        <p:blipFill>
          <a:blip r:embed="rId3"/>
          <a:stretch>
            <a:fillRect/>
          </a:stretch>
        </p:blipFill>
        <p:spPr>
          <a:xfrm>
            <a:off x="10349432" y="6304394"/>
            <a:ext cx="1530248" cy="439306"/>
          </a:xfrm>
          <a:prstGeom prst="rect">
            <a:avLst/>
          </a:prstGeom>
        </p:spPr>
      </p:pic>
      <p:pic>
        <p:nvPicPr>
          <p:cNvPr id="6" name="Grafik 5" descr="Ein Bild, das Text enthält.&#10;&#10;Automatisch generierte Beschreibung">
            <a:extLst>
              <a:ext uri="{FF2B5EF4-FFF2-40B4-BE49-F238E27FC236}">
                <a16:creationId xmlns:a16="http://schemas.microsoft.com/office/drawing/2014/main" xmlns="" id="{553F3BA2-137C-5D4F-8EC5-9C82BE4E49D9}"/>
              </a:ext>
            </a:extLst>
          </p:cNvPr>
          <p:cNvPicPr>
            <a:picLocks noChangeAspect="1"/>
          </p:cNvPicPr>
          <p:nvPr/>
        </p:nvPicPr>
        <p:blipFill>
          <a:blip r:embed="rId4"/>
          <a:stretch>
            <a:fillRect/>
          </a:stretch>
        </p:blipFill>
        <p:spPr>
          <a:xfrm>
            <a:off x="753035" y="5788554"/>
            <a:ext cx="2123048" cy="1069446"/>
          </a:xfrm>
          <a:prstGeom prst="rect">
            <a:avLst/>
          </a:prstGeom>
        </p:spPr>
      </p:pic>
    </p:spTree>
    <p:extLst>
      <p:ext uri="{BB962C8B-B14F-4D97-AF65-F5344CB8AC3E}">
        <p14:creationId xmlns:p14="http://schemas.microsoft.com/office/powerpoint/2010/main" val="37223700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9F38492E-6292-F64B-B4F5-4E617983C27E}"/>
              </a:ext>
            </a:extLst>
          </p:cNvPr>
          <p:cNvSpPr>
            <a:spLocks noGrp="1"/>
          </p:cNvSpPr>
          <p:nvPr>
            <p:ph type="ctrTitle"/>
          </p:nvPr>
        </p:nvSpPr>
        <p:spPr/>
        <p:txBody>
          <a:bodyPr/>
          <a:lstStyle/>
          <a:p>
            <a:r>
              <a:rPr lang="de-DE" dirty="0"/>
              <a:t>Demokratie</a:t>
            </a:r>
          </a:p>
        </p:txBody>
      </p:sp>
      <p:sp>
        <p:nvSpPr>
          <p:cNvPr id="3" name="Untertitel 2">
            <a:extLst>
              <a:ext uri="{FF2B5EF4-FFF2-40B4-BE49-F238E27FC236}">
                <a16:creationId xmlns:a16="http://schemas.microsoft.com/office/drawing/2014/main" xmlns="" id="{1C356FC3-9969-CD46-85BA-0A3F20864527}"/>
              </a:ext>
            </a:extLst>
          </p:cNvPr>
          <p:cNvSpPr>
            <a:spLocks noGrp="1"/>
          </p:cNvSpPr>
          <p:nvPr>
            <p:ph type="subTitle" idx="1"/>
          </p:nvPr>
        </p:nvSpPr>
        <p:spPr/>
        <p:txBody>
          <a:bodyPr/>
          <a:lstStyle/>
          <a:p>
            <a:r>
              <a:rPr lang="de-DE" dirty="0"/>
              <a:t>Was ist das eigentlich?</a:t>
            </a:r>
          </a:p>
        </p:txBody>
      </p:sp>
    </p:spTree>
    <p:extLst>
      <p:ext uri="{BB962C8B-B14F-4D97-AF65-F5344CB8AC3E}">
        <p14:creationId xmlns:p14="http://schemas.microsoft.com/office/powerpoint/2010/main" val="40550038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557DCF3-CCC7-3A48-9E80-A6377D354799}"/>
              </a:ext>
            </a:extLst>
          </p:cNvPr>
          <p:cNvSpPr>
            <a:spLocks noGrp="1"/>
          </p:cNvSpPr>
          <p:nvPr>
            <p:ph type="title"/>
          </p:nvPr>
        </p:nvSpPr>
        <p:spPr/>
        <p:txBody>
          <a:bodyPr/>
          <a:lstStyle/>
          <a:p>
            <a:r>
              <a:rPr lang="de-DE" dirty="0"/>
              <a:t>Was bedeutet „Demokratie“ für dich?</a:t>
            </a:r>
          </a:p>
        </p:txBody>
      </p:sp>
      <p:sp>
        <p:nvSpPr>
          <p:cNvPr id="3" name="Inhaltsplatzhalter 2">
            <a:extLst>
              <a:ext uri="{FF2B5EF4-FFF2-40B4-BE49-F238E27FC236}">
                <a16:creationId xmlns:a16="http://schemas.microsoft.com/office/drawing/2014/main" xmlns="" id="{EC06838F-6FF0-C047-91AB-DC245003AA4F}"/>
              </a:ext>
            </a:extLst>
          </p:cNvPr>
          <p:cNvSpPr>
            <a:spLocks noGrp="1"/>
          </p:cNvSpPr>
          <p:nvPr>
            <p:ph idx="1"/>
          </p:nvPr>
        </p:nvSpPr>
        <p:spPr/>
        <p:txBody>
          <a:bodyPr/>
          <a:lstStyle/>
          <a:p>
            <a:r>
              <a:rPr lang="de-DE" dirty="0"/>
              <a:t>Denkt individuell über die Frage nach, was Demokratie für euch bedeutet. Notiert eure Gedanken auf den ausgeteilten Blättern. </a:t>
            </a:r>
          </a:p>
          <a:p>
            <a:endParaRPr lang="de-DE" dirty="0"/>
          </a:p>
          <a:p>
            <a:pPr marL="530352" lvl="1" indent="0">
              <a:buNone/>
            </a:pPr>
            <a:r>
              <a:rPr lang="de-DE" dirty="0"/>
              <a:t>Vorgesehene Zeit: 7 Minuten </a:t>
            </a:r>
          </a:p>
        </p:txBody>
      </p:sp>
      <p:pic>
        <p:nvPicPr>
          <p:cNvPr id="4" name="Grafik 3">
            <a:extLst>
              <a:ext uri="{FF2B5EF4-FFF2-40B4-BE49-F238E27FC236}">
                <a16:creationId xmlns:a16="http://schemas.microsoft.com/office/drawing/2014/main" xmlns="" id="{4D7B7947-5000-9448-89E4-0ECFA03EBBD6}"/>
              </a:ext>
            </a:extLst>
          </p:cNvPr>
          <p:cNvPicPr>
            <a:picLocks noChangeAspect="1"/>
          </p:cNvPicPr>
          <p:nvPr/>
        </p:nvPicPr>
        <p:blipFill>
          <a:blip r:embed="rId3"/>
          <a:stretch>
            <a:fillRect/>
          </a:stretch>
        </p:blipFill>
        <p:spPr>
          <a:xfrm>
            <a:off x="10349432" y="6304394"/>
            <a:ext cx="1530248" cy="439306"/>
          </a:xfrm>
          <a:prstGeom prst="rect">
            <a:avLst/>
          </a:prstGeom>
        </p:spPr>
      </p:pic>
      <p:pic>
        <p:nvPicPr>
          <p:cNvPr id="6" name="Grafik 5">
            <a:extLst>
              <a:ext uri="{FF2B5EF4-FFF2-40B4-BE49-F238E27FC236}">
                <a16:creationId xmlns:a16="http://schemas.microsoft.com/office/drawing/2014/main" xmlns="" id="{DD7AA202-C88F-7E47-BC92-6FECB2BCC9A2}"/>
              </a:ext>
            </a:extLst>
          </p:cNvPr>
          <p:cNvPicPr>
            <a:picLocks noChangeAspect="1"/>
          </p:cNvPicPr>
          <p:nvPr/>
        </p:nvPicPr>
        <p:blipFill>
          <a:blip r:embed="rId4"/>
          <a:stretch>
            <a:fillRect/>
          </a:stretch>
        </p:blipFill>
        <p:spPr>
          <a:xfrm>
            <a:off x="10418528" y="114300"/>
            <a:ext cx="1628204" cy="838200"/>
          </a:xfrm>
          <a:prstGeom prst="rect">
            <a:avLst/>
          </a:prstGeom>
        </p:spPr>
      </p:pic>
      <p:pic>
        <p:nvPicPr>
          <p:cNvPr id="7" name="Grafik 6" descr="Ein Bild, das Text enthält.&#10;&#10;Automatisch generierte Beschreibung">
            <a:extLst>
              <a:ext uri="{FF2B5EF4-FFF2-40B4-BE49-F238E27FC236}">
                <a16:creationId xmlns:a16="http://schemas.microsoft.com/office/drawing/2014/main" xmlns="" id="{49026B81-8338-E74E-B7C2-384D97BC556F}"/>
              </a:ext>
            </a:extLst>
          </p:cNvPr>
          <p:cNvPicPr>
            <a:picLocks noChangeAspect="1"/>
          </p:cNvPicPr>
          <p:nvPr/>
        </p:nvPicPr>
        <p:blipFill>
          <a:blip r:embed="rId5"/>
          <a:stretch>
            <a:fillRect/>
          </a:stretch>
        </p:blipFill>
        <p:spPr>
          <a:xfrm>
            <a:off x="753035" y="5788554"/>
            <a:ext cx="2123048" cy="1069446"/>
          </a:xfrm>
          <a:prstGeom prst="rect">
            <a:avLst/>
          </a:prstGeom>
        </p:spPr>
      </p:pic>
    </p:spTree>
    <p:extLst>
      <p:ext uri="{BB962C8B-B14F-4D97-AF65-F5344CB8AC3E}">
        <p14:creationId xmlns:p14="http://schemas.microsoft.com/office/powerpoint/2010/main" val="12847834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557DCF3-CCC7-3A48-9E80-A6377D354799}"/>
              </a:ext>
            </a:extLst>
          </p:cNvPr>
          <p:cNvSpPr>
            <a:spLocks noGrp="1"/>
          </p:cNvSpPr>
          <p:nvPr>
            <p:ph type="title"/>
          </p:nvPr>
        </p:nvSpPr>
        <p:spPr/>
        <p:txBody>
          <a:bodyPr/>
          <a:lstStyle/>
          <a:p>
            <a:r>
              <a:rPr lang="de-DE" dirty="0"/>
              <a:t>Definition Demokratie</a:t>
            </a:r>
          </a:p>
        </p:txBody>
      </p:sp>
      <p:sp>
        <p:nvSpPr>
          <p:cNvPr id="3" name="Inhaltsplatzhalter 2">
            <a:extLst>
              <a:ext uri="{FF2B5EF4-FFF2-40B4-BE49-F238E27FC236}">
                <a16:creationId xmlns:a16="http://schemas.microsoft.com/office/drawing/2014/main" xmlns="" id="{EC06838F-6FF0-C047-91AB-DC245003AA4F}"/>
              </a:ext>
            </a:extLst>
          </p:cNvPr>
          <p:cNvSpPr>
            <a:spLocks noGrp="1"/>
          </p:cNvSpPr>
          <p:nvPr>
            <p:ph idx="1"/>
          </p:nvPr>
        </p:nvSpPr>
        <p:spPr/>
        <p:txBody>
          <a:bodyPr/>
          <a:lstStyle/>
          <a:p>
            <a:r>
              <a:rPr lang="de-DE" dirty="0"/>
              <a:t>Nach Artikel 20 Absatz 1 des Grundgesetzes ist die Bundesrepublik Deutschland eine Demokratie. In dieser Staatsform übt das Volk die Herrschaftsgewalt aus.</a:t>
            </a:r>
            <a:br>
              <a:rPr lang="de-DE" dirty="0"/>
            </a:br>
            <a:r>
              <a:rPr lang="de-DE" dirty="0"/>
              <a:t/>
            </a:r>
            <a:br>
              <a:rPr lang="de-DE" dirty="0"/>
            </a:br>
            <a:endParaRPr lang="de-DE" dirty="0"/>
          </a:p>
          <a:p>
            <a:r>
              <a:rPr lang="de-DE" dirty="0"/>
              <a:t>Deutschland ist eine repräsentative Demokratie: Seine Bürgerinnen und Bürger herrschen durch gewählte Vertreter*innen. Gemeinsam bilden diese Volksvertreter*innen den Bundestag. Er erlässt die Gesetze stellvertretend für das Volk.</a:t>
            </a:r>
          </a:p>
          <a:p>
            <a:endParaRPr lang="de-DE" dirty="0"/>
          </a:p>
        </p:txBody>
      </p:sp>
      <p:pic>
        <p:nvPicPr>
          <p:cNvPr id="4" name="Grafik 3">
            <a:extLst>
              <a:ext uri="{FF2B5EF4-FFF2-40B4-BE49-F238E27FC236}">
                <a16:creationId xmlns:a16="http://schemas.microsoft.com/office/drawing/2014/main" xmlns="" id="{4D7B7947-5000-9448-89E4-0ECFA03EBBD6}"/>
              </a:ext>
            </a:extLst>
          </p:cNvPr>
          <p:cNvPicPr>
            <a:picLocks noChangeAspect="1"/>
          </p:cNvPicPr>
          <p:nvPr/>
        </p:nvPicPr>
        <p:blipFill>
          <a:blip r:embed="rId3"/>
          <a:stretch>
            <a:fillRect/>
          </a:stretch>
        </p:blipFill>
        <p:spPr>
          <a:xfrm>
            <a:off x="10349432" y="6304394"/>
            <a:ext cx="1530248" cy="439306"/>
          </a:xfrm>
          <a:prstGeom prst="rect">
            <a:avLst/>
          </a:prstGeom>
        </p:spPr>
      </p:pic>
      <p:pic>
        <p:nvPicPr>
          <p:cNvPr id="6" name="Grafik 5">
            <a:extLst>
              <a:ext uri="{FF2B5EF4-FFF2-40B4-BE49-F238E27FC236}">
                <a16:creationId xmlns:a16="http://schemas.microsoft.com/office/drawing/2014/main" xmlns="" id="{C9722440-62F2-B042-92D6-C65B298B1FF0}"/>
              </a:ext>
            </a:extLst>
          </p:cNvPr>
          <p:cNvPicPr>
            <a:picLocks noChangeAspect="1"/>
          </p:cNvPicPr>
          <p:nvPr/>
        </p:nvPicPr>
        <p:blipFill>
          <a:blip r:embed="rId4"/>
          <a:stretch>
            <a:fillRect/>
          </a:stretch>
        </p:blipFill>
        <p:spPr>
          <a:xfrm>
            <a:off x="10418528" y="114300"/>
            <a:ext cx="1628204" cy="838200"/>
          </a:xfrm>
          <a:prstGeom prst="rect">
            <a:avLst/>
          </a:prstGeom>
        </p:spPr>
      </p:pic>
      <p:pic>
        <p:nvPicPr>
          <p:cNvPr id="7" name="Grafik 6" descr="Ein Bild, das Text enthält.&#10;&#10;Automatisch generierte Beschreibung">
            <a:extLst>
              <a:ext uri="{FF2B5EF4-FFF2-40B4-BE49-F238E27FC236}">
                <a16:creationId xmlns:a16="http://schemas.microsoft.com/office/drawing/2014/main" xmlns="" id="{F7CA8420-BB83-9846-81B1-6BCFB8A3508E}"/>
              </a:ext>
            </a:extLst>
          </p:cNvPr>
          <p:cNvPicPr>
            <a:picLocks noChangeAspect="1"/>
          </p:cNvPicPr>
          <p:nvPr/>
        </p:nvPicPr>
        <p:blipFill>
          <a:blip r:embed="rId5"/>
          <a:stretch>
            <a:fillRect/>
          </a:stretch>
        </p:blipFill>
        <p:spPr>
          <a:xfrm>
            <a:off x="753035" y="5788554"/>
            <a:ext cx="2123048" cy="1069446"/>
          </a:xfrm>
          <a:prstGeom prst="rect">
            <a:avLst/>
          </a:prstGeom>
        </p:spPr>
      </p:pic>
    </p:spTree>
    <p:extLst>
      <p:ext uri="{BB962C8B-B14F-4D97-AF65-F5344CB8AC3E}">
        <p14:creationId xmlns:p14="http://schemas.microsoft.com/office/powerpoint/2010/main" val="13491923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CB86AED-E54D-1040-810A-8D3991C3DF46}"/>
              </a:ext>
            </a:extLst>
          </p:cNvPr>
          <p:cNvSpPr>
            <a:spLocks noGrp="1"/>
          </p:cNvSpPr>
          <p:nvPr>
            <p:ph type="title"/>
          </p:nvPr>
        </p:nvSpPr>
        <p:spPr/>
        <p:txBody>
          <a:bodyPr/>
          <a:lstStyle/>
          <a:p>
            <a:r>
              <a:rPr lang="de-DE" dirty="0"/>
              <a:t>Was zeichnet eine Demokratie aus?</a:t>
            </a:r>
          </a:p>
        </p:txBody>
      </p:sp>
      <p:sp>
        <p:nvSpPr>
          <p:cNvPr id="3" name="Inhaltsplatzhalter 2">
            <a:extLst>
              <a:ext uri="{FF2B5EF4-FFF2-40B4-BE49-F238E27FC236}">
                <a16:creationId xmlns:a16="http://schemas.microsoft.com/office/drawing/2014/main" xmlns="" id="{0F111E5B-E40E-964E-AFDA-7861BE5D5889}"/>
              </a:ext>
            </a:extLst>
          </p:cNvPr>
          <p:cNvSpPr>
            <a:spLocks noGrp="1"/>
          </p:cNvSpPr>
          <p:nvPr>
            <p:ph idx="1"/>
          </p:nvPr>
        </p:nvSpPr>
        <p:spPr/>
        <p:txBody>
          <a:bodyPr/>
          <a:lstStyle/>
          <a:p>
            <a:pPr marL="0" indent="0">
              <a:buNone/>
            </a:pPr>
            <a:r>
              <a:rPr lang="de-DE" b="1" dirty="0"/>
              <a:t/>
            </a:r>
            <a:br>
              <a:rPr lang="de-DE" b="1" dirty="0"/>
            </a:br>
            <a:r>
              <a:rPr lang="de-DE" b="1" dirty="0"/>
              <a:t/>
            </a:r>
            <a:br>
              <a:rPr lang="de-DE" b="1" dirty="0"/>
            </a:br>
            <a:r>
              <a:rPr lang="de-DE" b="1" dirty="0"/>
              <a:t/>
            </a:r>
            <a:br>
              <a:rPr lang="de-DE" b="1" dirty="0"/>
            </a:br>
            <a:endParaRPr lang="de-DE" dirty="0"/>
          </a:p>
        </p:txBody>
      </p:sp>
      <p:pic>
        <p:nvPicPr>
          <p:cNvPr id="6" name="Grafik 5">
            <a:extLst>
              <a:ext uri="{FF2B5EF4-FFF2-40B4-BE49-F238E27FC236}">
                <a16:creationId xmlns:a16="http://schemas.microsoft.com/office/drawing/2014/main" xmlns="" id="{6ABFD073-8136-3041-8D4A-16C44AAD3FCF}"/>
              </a:ext>
            </a:extLst>
          </p:cNvPr>
          <p:cNvPicPr>
            <a:picLocks noChangeAspect="1"/>
          </p:cNvPicPr>
          <p:nvPr/>
        </p:nvPicPr>
        <p:blipFill>
          <a:blip r:embed="rId3"/>
          <a:stretch>
            <a:fillRect/>
          </a:stretch>
        </p:blipFill>
        <p:spPr>
          <a:xfrm>
            <a:off x="10349432" y="6304394"/>
            <a:ext cx="1530248" cy="439306"/>
          </a:xfrm>
          <a:prstGeom prst="rect">
            <a:avLst/>
          </a:prstGeom>
        </p:spPr>
      </p:pic>
      <p:sp>
        <p:nvSpPr>
          <p:cNvPr id="7" name="Oval 6">
            <a:extLst>
              <a:ext uri="{FF2B5EF4-FFF2-40B4-BE49-F238E27FC236}">
                <a16:creationId xmlns:a16="http://schemas.microsoft.com/office/drawing/2014/main" xmlns="" id="{B5F3DA35-91FB-A54D-B5A1-1985E61EFA21}"/>
              </a:ext>
            </a:extLst>
          </p:cNvPr>
          <p:cNvSpPr/>
          <p:nvPr/>
        </p:nvSpPr>
        <p:spPr>
          <a:xfrm>
            <a:off x="4281054" y="2938173"/>
            <a:ext cx="3366655" cy="1039091"/>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Achtung der  Menschenrechte</a:t>
            </a:r>
          </a:p>
        </p:txBody>
      </p:sp>
      <p:sp>
        <p:nvSpPr>
          <p:cNvPr id="8" name="Oval 7">
            <a:extLst>
              <a:ext uri="{FF2B5EF4-FFF2-40B4-BE49-F238E27FC236}">
                <a16:creationId xmlns:a16="http://schemas.microsoft.com/office/drawing/2014/main" xmlns="" id="{5F1F9546-079B-7944-A63B-B114E0425930}"/>
              </a:ext>
            </a:extLst>
          </p:cNvPr>
          <p:cNvSpPr/>
          <p:nvPr/>
        </p:nvSpPr>
        <p:spPr>
          <a:xfrm>
            <a:off x="1219200" y="4629437"/>
            <a:ext cx="3193473" cy="782782"/>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Verantwortlichkeit der Regierung</a:t>
            </a:r>
          </a:p>
        </p:txBody>
      </p:sp>
      <p:sp>
        <p:nvSpPr>
          <p:cNvPr id="9" name="Oval 8">
            <a:extLst>
              <a:ext uri="{FF2B5EF4-FFF2-40B4-BE49-F238E27FC236}">
                <a16:creationId xmlns:a16="http://schemas.microsoft.com/office/drawing/2014/main" xmlns="" id="{88EEF432-2320-5A43-8E7D-25898CB8E9EF}"/>
              </a:ext>
            </a:extLst>
          </p:cNvPr>
          <p:cNvSpPr/>
          <p:nvPr/>
        </p:nvSpPr>
        <p:spPr>
          <a:xfrm>
            <a:off x="8365322" y="3257550"/>
            <a:ext cx="3041074" cy="994064"/>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Gewaltenteilung</a:t>
            </a:r>
          </a:p>
        </p:txBody>
      </p:sp>
      <p:sp>
        <p:nvSpPr>
          <p:cNvPr id="10" name="Oval 9">
            <a:extLst>
              <a:ext uri="{FF2B5EF4-FFF2-40B4-BE49-F238E27FC236}">
                <a16:creationId xmlns:a16="http://schemas.microsoft.com/office/drawing/2014/main" xmlns="" id="{1D2111C9-2679-474B-BB70-E0F839DACB7D}"/>
              </a:ext>
            </a:extLst>
          </p:cNvPr>
          <p:cNvSpPr/>
          <p:nvPr/>
        </p:nvSpPr>
        <p:spPr>
          <a:xfrm>
            <a:off x="1638297" y="1849006"/>
            <a:ext cx="2549236" cy="981653"/>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Unabhängigkeit der Gerichte</a:t>
            </a:r>
          </a:p>
        </p:txBody>
      </p:sp>
      <p:sp>
        <p:nvSpPr>
          <p:cNvPr id="11" name="Oval 10">
            <a:extLst>
              <a:ext uri="{FF2B5EF4-FFF2-40B4-BE49-F238E27FC236}">
                <a16:creationId xmlns:a16="http://schemas.microsoft.com/office/drawing/2014/main" xmlns="" id="{93EF35BF-6566-9D47-B196-EF0EF5AF5BF8}"/>
              </a:ext>
            </a:extLst>
          </p:cNvPr>
          <p:cNvSpPr/>
          <p:nvPr/>
        </p:nvSpPr>
        <p:spPr>
          <a:xfrm>
            <a:off x="6357503" y="4895849"/>
            <a:ext cx="3089564" cy="848591"/>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Mehrparteiensystem</a:t>
            </a:r>
          </a:p>
        </p:txBody>
      </p:sp>
      <p:sp>
        <p:nvSpPr>
          <p:cNvPr id="12" name="Oval 11">
            <a:extLst>
              <a:ext uri="{FF2B5EF4-FFF2-40B4-BE49-F238E27FC236}">
                <a16:creationId xmlns:a16="http://schemas.microsoft.com/office/drawing/2014/main" xmlns="" id="{3798764B-9EEB-654D-BA24-FE4C07980B5D}"/>
              </a:ext>
            </a:extLst>
          </p:cNvPr>
          <p:cNvSpPr/>
          <p:nvPr/>
        </p:nvSpPr>
        <p:spPr>
          <a:xfrm>
            <a:off x="8880763" y="1537855"/>
            <a:ext cx="2479963" cy="1163781"/>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Freie, gleiche, geheime Wahlen</a:t>
            </a:r>
          </a:p>
        </p:txBody>
      </p:sp>
      <p:pic>
        <p:nvPicPr>
          <p:cNvPr id="13" name="Grafik 12">
            <a:extLst>
              <a:ext uri="{FF2B5EF4-FFF2-40B4-BE49-F238E27FC236}">
                <a16:creationId xmlns:a16="http://schemas.microsoft.com/office/drawing/2014/main" xmlns="" id="{B5AF7328-2643-3E4C-AB64-D7B4D02EEAD3}"/>
              </a:ext>
            </a:extLst>
          </p:cNvPr>
          <p:cNvPicPr>
            <a:picLocks noChangeAspect="1"/>
          </p:cNvPicPr>
          <p:nvPr/>
        </p:nvPicPr>
        <p:blipFill>
          <a:blip r:embed="rId4"/>
          <a:stretch>
            <a:fillRect/>
          </a:stretch>
        </p:blipFill>
        <p:spPr>
          <a:xfrm>
            <a:off x="10563796" y="143741"/>
            <a:ext cx="1628204" cy="838200"/>
          </a:xfrm>
          <a:prstGeom prst="rect">
            <a:avLst/>
          </a:prstGeom>
        </p:spPr>
      </p:pic>
      <p:pic>
        <p:nvPicPr>
          <p:cNvPr id="15" name="Grafik 14" descr="Ein Bild, das Text enthält.&#10;&#10;Automatisch generierte Beschreibung">
            <a:extLst>
              <a:ext uri="{FF2B5EF4-FFF2-40B4-BE49-F238E27FC236}">
                <a16:creationId xmlns:a16="http://schemas.microsoft.com/office/drawing/2014/main" xmlns="" id="{55E73E9D-D7D3-3644-B765-908882A74E1D}"/>
              </a:ext>
            </a:extLst>
          </p:cNvPr>
          <p:cNvPicPr>
            <a:picLocks noChangeAspect="1"/>
          </p:cNvPicPr>
          <p:nvPr/>
        </p:nvPicPr>
        <p:blipFill>
          <a:blip r:embed="rId5"/>
          <a:stretch>
            <a:fillRect/>
          </a:stretch>
        </p:blipFill>
        <p:spPr>
          <a:xfrm>
            <a:off x="753035" y="5788554"/>
            <a:ext cx="2123048" cy="1069446"/>
          </a:xfrm>
          <a:prstGeom prst="rect">
            <a:avLst/>
          </a:prstGeom>
        </p:spPr>
      </p:pic>
    </p:spTree>
    <p:extLst>
      <p:ext uri="{BB962C8B-B14F-4D97-AF65-F5344CB8AC3E}">
        <p14:creationId xmlns:p14="http://schemas.microsoft.com/office/powerpoint/2010/main" val="1575028869"/>
      </p:ext>
    </p:extLst>
  </p:cSld>
  <p:clrMapOvr>
    <a:masterClrMapping/>
  </p:clrMapOvr>
</p:sld>
</file>

<file path=ppt/theme/theme1.xml><?xml version="1.0" encoding="utf-8"?>
<a:theme xmlns:a="http://schemas.openxmlformats.org/drawingml/2006/main" name="Ausschnitt">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Crop" id="{EC9488ED-E761-4D60-9AC4-764D1FE2C171}" vid="{CE19780C-D67D-4C13-9DE9-A52BC3BA51B4}"/>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Ausschnitt</Template>
  <TotalTime>0</TotalTime>
  <Words>4500</Words>
  <Application>Microsoft Macintosh PowerPoint</Application>
  <PresentationFormat>Benutzerdefiniert</PresentationFormat>
  <Paragraphs>527</Paragraphs>
  <Slides>50</Slides>
  <Notes>43</Notes>
  <HiddenSlides>0</HiddenSlides>
  <MMClips>1</MMClips>
  <ScaleCrop>false</ScaleCrop>
  <HeadingPairs>
    <vt:vector size="4" baseType="variant">
      <vt:variant>
        <vt:lpstr>Design</vt:lpstr>
      </vt:variant>
      <vt:variant>
        <vt:i4>1</vt:i4>
      </vt:variant>
      <vt:variant>
        <vt:lpstr>Folientitel</vt:lpstr>
      </vt:variant>
      <vt:variant>
        <vt:i4>50</vt:i4>
      </vt:variant>
    </vt:vector>
  </HeadingPairs>
  <TitlesOfParts>
    <vt:vector size="51" baseType="lpstr">
      <vt:lpstr>Ausschnitt</vt:lpstr>
      <vt:lpstr>        #Demokratie und du </vt:lpstr>
      <vt:lpstr>EUROSOC#DIGITAL </vt:lpstr>
      <vt:lpstr>PowerPoint-Präsentation</vt:lpstr>
      <vt:lpstr>Ablauf   Demokratische Prozesse und Partizipationsmöglichkeiten </vt:lpstr>
      <vt:lpstr>Ablauf   Planspiel zum Konsultationsverfahren der EU  </vt:lpstr>
      <vt:lpstr>Demokratie</vt:lpstr>
      <vt:lpstr>Was bedeutet „Demokratie“ für dich?</vt:lpstr>
      <vt:lpstr>Definition Demokratie</vt:lpstr>
      <vt:lpstr>Was zeichnet eine Demokratie aus?</vt:lpstr>
      <vt:lpstr>Gewaltenteilung</vt:lpstr>
      <vt:lpstr>Demokratie in Zitaten</vt:lpstr>
      <vt:lpstr>PowerPoint-Präsentation</vt:lpstr>
      <vt:lpstr>„Der wichtigste Titel ist nicht Präsident*in oder Premierminister*in - der wichtigste Titel ist Bürger*in.“</vt:lpstr>
      <vt:lpstr>„Ich habe gelernt, dass man nie zu klein dafür ist, einen Unterschied zu machen.“</vt:lpstr>
      <vt:lpstr>„Ich mag verdammen, was du sagst, aber ich werde mein Leben dafür einsetzen, dass du es sagen darfst.“</vt:lpstr>
      <vt:lpstr>Demokratie ist die Wahl zu haben. Diktatur heißt, vor die Wahl gestellt zu werden.“  </vt:lpstr>
      <vt:lpstr>Demokratie in Zitaten </vt:lpstr>
      <vt:lpstr>Demokratie in Zitaten</vt:lpstr>
      <vt:lpstr>Demokratie in Zitaten </vt:lpstr>
      <vt:lpstr>Grundpfeiler einer Demokratie</vt:lpstr>
      <vt:lpstr>Grundpfeiler einer Demokratie</vt:lpstr>
      <vt:lpstr>Pause </vt:lpstr>
      <vt:lpstr>Partizipation</vt:lpstr>
      <vt:lpstr>PowerPoint-Präsentation</vt:lpstr>
      <vt:lpstr>Wofür setzt ihr euch ein?</vt:lpstr>
      <vt:lpstr>Lokale Beteiligungsmöglichkeiten</vt:lpstr>
      <vt:lpstr>Lokale Beteiligungsmöglichkeiten</vt:lpstr>
      <vt:lpstr>Lokale Beteiligungsmöglichkeiten</vt:lpstr>
      <vt:lpstr>Vorstellung der Kampagnen  und lokalen  Beteiligungsmöglichkeiten </vt:lpstr>
      <vt:lpstr>Partizipation in der Schule</vt:lpstr>
      <vt:lpstr>Partizipation durch öffentliche Aufmerksamkeit</vt:lpstr>
      <vt:lpstr>Partizipation in Jugendorganisationen</vt:lpstr>
      <vt:lpstr>Partizipation in der aktuellen Politik</vt:lpstr>
      <vt:lpstr>Pause </vt:lpstr>
      <vt:lpstr>Beteiligung auf EU-Ebene</vt:lpstr>
      <vt:lpstr>Die Europäische Union</vt:lpstr>
      <vt:lpstr>Die Europäische Union</vt:lpstr>
      <vt:lpstr>Wie funktioniert die EU?</vt:lpstr>
      <vt:lpstr>Beteiligungsmöglichkeiten in der EU </vt:lpstr>
      <vt:lpstr>Beteiligungsmöglichkeiten in der EU </vt:lpstr>
      <vt:lpstr>Beteiligungsmöglichkeiten in der EU</vt:lpstr>
      <vt:lpstr>Beteiligungsmöglichkeiten in der EU</vt:lpstr>
      <vt:lpstr>Beteiligungsmöglichkeiten in der EU</vt:lpstr>
      <vt:lpstr>Beteiligungsmöglichkeiten in der EU</vt:lpstr>
      <vt:lpstr>Vorbereitung auf das Gespräch mit unserem politischem gast </vt:lpstr>
      <vt:lpstr>Gespräch mit politischen Gast</vt:lpstr>
      <vt:lpstr>Gespräch mit politischen Gast</vt:lpstr>
      <vt:lpstr>Politikzyklus</vt:lpstr>
      <vt:lpstr>Abschluss</vt:lpstr>
      <vt:lpstr>Ausblick auf Tag 2</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52708</dc:creator>
  <cp:lastModifiedBy>Praktikant</cp:lastModifiedBy>
  <cp:revision>116</cp:revision>
  <dcterms:created xsi:type="dcterms:W3CDTF">2020-12-16T14:18:48Z</dcterms:created>
  <dcterms:modified xsi:type="dcterms:W3CDTF">2023-02-23T13:22:45Z</dcterms:modified>
</cp:coreProperties>
</file>